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8" r:id="rId3"/>
    <p:sldId id="319" r:id="rId4"/>
    <p:sldId id="297" r:id="rId5"/>
    <p:sldId id="322" r:id="rId6"/>
    <p:sldId id="321" r:id="rId7"/>
    <p:sldId id="304" r:id="rId8"/>
    <p:sldId id="309" r:id="rId9"/>
    <p:sldId id="316" r:id="rId10"/>
    <p:sldId id="320" r:id="rId11"/>
    <p:sldId id="317" r:id="rId12"/>
  </p:sldIdLst>
  <p:sldSz cx="9144000" cy="6858000" type="screen4x3"/>
  <p:notesSz cx="6997700" cy="92837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7FEA0F-3B61-6057-E78A-2DD4832A67AD}" name="Kohn, Elise (NIH/NCI) [E]" initials="KE([" userId="S::kohne@nih.gov::ddad9c55-ba95-46d1-89c1-72904f9c0a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oppin, Courteney (NIH/NCI) [C]" initials="" lastIdx="8" clrIdx="0"/>
  <p:cmAuthor id="2" name="Kohn, Elise (NIH/NCI) [E]" initials="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4"/>
    <p:restoredTop sz="93605" autoAdjust="0"/>
  </p:normalViewPr>
  <p:slideViewPr>
    <p:cSldViewPr snapToGrid="0">
      <p:cViewPr varScale="1">
        <p:scale>
          <a:sx n="106" d="100"/>
          <a:sy n="106" d="100"/>
        </p:scale>
        <p:origin x="4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50" y="-84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44BE937-5B5C-4B19-8768-410971B625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defTabSz="930372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D4FAF23-6006-4497-BEE2-ADBA8E822D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t" anchorCtr="0" compatLnSpc="1">
            <a:prstTxWarp prst="textNoShape">
              <a:avLst/>
            </a:prstTxWarp>
          </a:bodyPr>
          <a:lstStyle>
            <a:lvl1pPr algn="r" defTabSz="930372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969C0E9-73EB-4755-B00A-BD8A0F3B753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defTabSz="930372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87888BE-D376-445B-B45C-D0FA4E39BB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6975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8" tIns="46514" rIns="93028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73DD6293-F812-4504-8ED8-1CF10F349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39BF355-DA2D-409F-A62C-DDC9B77FA8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B433CF6-5604-4423-B0CC-CBBA35FE23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B3D8AE8-C9F7-857D-9E46-0EAAE76370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75D29A2-838D-421B-B0D4-24542A15E4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3250"/>
            <a:ext cx="517207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BFB45180-4E5D-42CD-8F6B-6761877F4F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6500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09A3CC66-74FE-4F0E-817D-044B2889E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826500"/>
            <a:ext cx="304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F2ED00-503C-4DDA-8793-6208CECEAB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3B3DD358-94B7-CA36-9CB3-D5CF6F2B2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A3CD7C-D574-427C-9E35-C0204CCF50C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A8A29F2-3AE4-B898-9C15-10BC53432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E994412-3710-0A70-27FC-8A9E520F9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E9B57ED-1D13-21C6-6DC6-6E40916963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C6D206F-5F62-9F33-0E5D-19D741353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21E4647-F716-3818-122A-92042A55C2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3CDDD77-63B6-443E-8A6D-F82C82EB12CA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8A9D-907A-7F28-4B41-90D9FFBA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5B86EC3-21CF-61D7-9EAD-7E7626445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F33AAB9-38A9-2FC0-DEF1-1853CC70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6D21CAF-8303-C189-59EF-35EA3F596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4C5118-E938-4C9D-B942-D13E95A5CD7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071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61C149A-8B8A-AB01-1DD1-B4059972C1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1A051A7-0B9A-D6CC-A189-E1558ABDC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C225487-36EA-7AB9-A93C-924A6CCBD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4C5118-E938-4C9D-B942-D13E95A5CD7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DF48-AEAA-0AC6-EFFA-16E2FCD48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C197590-4A3A-B04D-5685-3C51252EA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64085F9-66FA-703E-2FCA-564FB1B18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5E17B52-4662-3C2E-07DC-629230224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4A9CBF-EBB7-4E74-A59C-11E4873BFA8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82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7351A47-9400-902C-2B21-A00958964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7713D165-F8A5-5FFC-C25D-0FC054DD3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D2E16EF-9357-297D-7ED7-AE6DF2A14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E1FF7B-2B90-4E28-B2E2-39C0F2EB7E2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6CE5C754-8EA1-A28E-66BE-3C2DBD332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A729363-1007-5AFE-CBB7-6C51E5C49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9A23075-969C-ECBA-25FE-0DAD63E52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2F9E15-38A1-4C8D-A95D-C9CC14AA7834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996C835-21A1-8769-1D28-BDC18AF4D7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D7D87E2-38AA-A407-8323-93974960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0F8B176-97BD-B117-964A-1C6D7A2C6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E456D2-568C-4019-8868-06F26D1803C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8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1F780CA-C335-0B49-F8C5-C47748758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D007EA4-9F01-26DC-3BEC-46C9EC120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73BF2FC-E004-0412-A660-4B7209320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3DBD4E-7925-4A36-B124-9F23D35AD82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8AAA616-3244-E06F-501E-6E6DB3FA05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395413" cy="6858000"/>
          </a:xfrm>
          <a:prstGeom prst="rect">
            <a:avLst/>
          </a:prstGeom>
          <a:solidFill>
            <a:srgbClr val="0C479D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D47AF4B-146A-A285-426C-60F914BD06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189831" y="1962943"/>
            <a:ext cx="4497388" cy="549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bg1"/>
                </a:solidFill>
                <a:ea typeface="+mn-ea"/>
              </a:rPr>
              <a:t>National Cancer Institute</a:t>
            </a:r>
          </a:p>
        </p:txBody>
      </p:sp>
      <p:pic>
        <p:nvPicPr>
          <p:cNvPr id="4" name="Picture 11" descr="fix-DHHS-NIH-onwhite">
            <a:extLst>
              <a:ext uri="{FF2B5EF4-FFF2-40B4-BE49-F238E27FC236}">
                <a16:creationId xmlns:a16="http://schemas.microsoft.com/office/drawing/2014/main" id="{CDE6C02D-C4AB-AA16-93A4-205058430D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745163"/>
            <a:ext cx="12319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5074" y="1533525"/>
            <a:ext cx="6191251" cy="1847850"/>
          </a:xfrm>
        </p:spPr>
        <p:txBody>
          <a:bodyPr anchor="b"/>
          <a:lstStyle>
            <a:lvl1pPr>
              <a:lnSpc>
                <a:spcPct val="95000"/>
              </a:lnSpc>
              <a:defRPr sz="3600" b="1" i="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5074" y="3505200"/>
            <a:ext cx="6200775" cy="1546225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F7B042-9732-C247-A0C6-A2508B1E3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73888" y="6461125"/>
            <a:ext cx="2133600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A19F18-DA91-4B62-A0DD-18F35EDF1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2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F01EF-F621-51B5-E58C-20B520B88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0EF125-4225-4E78-83B9-E56E7C064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8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83034F4-802C-1E99-BF7D-FD8C6929C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62050"/>
          </a:xfrm>
          <a:prstGeom prst="rect">
            <a:avLst/>
          </a:prstGeom>
          <a:solidFill>
            <a:srgbClr val="0C479D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42E98E6-02E3-353E-200F-F88415B9AD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73888" y="6461125"/>
            <a:ext cx="2133600" cy="36512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16D6A1-61CE-4CAB-8181-72F0BD6BF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33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D5E099-27AB-AD86-365C-235082FBFE36}"/>
              </a:ext>
            </a:extLst>
          </p:cNvPr>
          <p:cNvSpPr/>
          <p:nvPr userDrawn="1"/>
        </p:nvSpPr>
        <p:spPr>
          <a:xfrm>
            <a:off x="723900" y="4152900"/>
            <a:ext cx="7772400" cy="182563"/>
          </a:xfrm>
          <a:prstGeom prst="rect">
            <a:avLst/>
          </a:prstGeom>
          <a:solidFill>
            <a:srgbClr val="767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30500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4976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1E31EF-AB34-CF93-5501-48B8FFB10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64889B-DED9-476A-9C35-CFE723B3A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1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8" y="1295400"/>
            <a:ext cx="4040187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295400"/>
            <a:ext cx="4040188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8DEDAA2-0F98-0A36-F6E4-C9E296270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C14AFD-1220-41AA-8A1E-116B47D184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09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1C7149D-4DB8-BF28-0D80-3E9EB13A8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388150-1288-4B8A-99ED-3B0E52FCC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7BFBF3-8BDD-B3DD-05AA-5496BC16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DF670E-B6D6-4D1E-8083-7A827F225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7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3426217-F301-8301-F06D-D0C23CF5E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0ACFCF-4057-4DF1-8CE0-84B7B71B3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12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03E0638-734A-FADE-1047-5692FE7DE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295400"/>
            <a:ext cx="8345487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D0FD2F60-585A-401A-9D84-63D2B2D7E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0"/>
            <a:ext cx="8342312" cy="1143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DDDDDD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0426E-E35B-4EB1-AABE-748555BCE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4B2D362-3EDC-4DBB-A9B5-F74DB3A830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9" r:id="rId1"/>
    <p:sldLayoutId id="2147485034" r:id="rId2"/>
    <p:sldLayoutId id="2147485040" r:id="rId3"/>
    <p:sldLayoutId id="2147485041" r:id="rId4"/>
    <p:sldLayoutId id="2147485035" r:id="rId5"/>
    <p:sldLayoutId id="2147485036" r:id="rId6"/>
    <p:sldLayoutId id="2147485037" r:id="rId7"/>
    <p:sldLayoutId id="214748503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C479D"/>
          </a:solidFill>
          <a:latin typeface="Arial Narrow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C479D"/>
          </a:solidFill>
          <a:latin typeface="Arial Narrow" pitchFamily="4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C479D"/>
          </a:solidFill>
          <a:latin typeface="Arial Narrow" pitchFamily="4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C479D"/>
          </a:solidFill>
          <a:latin typeface="Arial Narrow" pitchFamily="4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C479D"/>
          </a:solidFill>
          <a:latin typeface="Arial Narrow" pitchFamily="48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C479D"/>
        </a:buClr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7388" indent="-28575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C479D"/>
        </a:buClr>
        <a:buFont typeface="Arial" panose="020B0604020202020204" pitchFamily="34" charset="0"/>
        <a:buChar char="–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C479D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485900" indent="-22860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C479D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828800" indent="-22860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860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CINCTN-CCSC@mail.nih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pio@ctep.nci.nih.gov" TargetMode="External"/><Relationship Id="rId4" Type="http://schemas.openxmlformats.org/officeDocument/2006/relationships/hyperlink" Target="mailto:navigatorcontact@imsweb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ctsu.org/navigator/log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navigator.ctsu.org/navigator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>
            <a:extLst>
              <a:ext uri="{FF2B5EF4-FFF2-40B4-BE49-F238E27FC236}">
                <a16:creationId xmlns:a16="http://schemas.microsoft.com/office/drawing/2014/main" id="{E2323FF1-D6BF-493D-8A91-00949DE68D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3825" y="781050"/>
            <a:ext cx="7750175" cy="3465513"/>
          </a:xfrm>
        </p:spPr>
        <p:txBody>
          <a:bodyPr/>
          <a:lstStyle/>
          <a:p>
            <a:pPr eaLnBrk="1" hangingPunct="1">
              <a:spcBef>
                <a:spcPts val="1800"/>
              </a:spcBef>
              <a:spcAft>
                <a:spcPts val="600"/>
              </a:spcAft>
              <a:defRPr/>
            </a:pPr>
            <a:br>
              <a:rPr lang="en-US" altLang="en-US" dirty="0">
                <a:ea typeface="ＭＳ Ｐゴシック" pitchFamily="34" charset="-128"/>
              </a:rPr>
            </a:br>
            <a:br>
              <a:rPr lang="en-US" altLang="en-US" dirty="0">
                <a:ea typeface="ＭＳ Ｐゴシック" pitchFamily="34" charset="-128"/>
              </a:rPr>
            </a:br>
            <a:br>
              <a:rPr lang="en-US" altLang="en-US" dirty="0">
                <a:ea typeface="ＭＳ Ｐゴシック" pitchFamily="34" charset="-128"/>
              </a:rPr>
            </a:br>
            <a:br>
              <a:rPr lang="en-US" altLang="en-US" dirty="0">
                <a:ea typeface="ＭＳ Ｐゴシック" pitchFamily="34" charset="-128"/>
              </a:rPr>
            </a:br>
            <a:br>
              <a:rPr lang="en-US" altLang="en-US" dirty="0">
                <a:ea typeface="ＭＳ Ｐゴシック" pitchFamily="34" charset="-128"/>
              </a:rPr>
            </a:b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NCTN Clinical Trial Biospecimen Access</a:t>
            </a:r>
            <a:br>
              <a:rPr lang="en-US" altLang="en-US" dirty="0">
                <a:ea typeface="ＭＳ Ｐゴシック" pitchFamily="34" charset="-128"/>
              </a:rPr>
            </a:b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sz="3000" dirty="0">
                <a:ea typeface="ＭＳ Ｐゴシック" pitchFamily="34" charset="-128"/>
              </a:rPr>
              <a:t>The NCTN Core Correlative Sciences Committees (NCTN-CCSC)</a:t>
            </a:r>
            <a:br>
              <a:rPr lang="en-US" altLang="en-US" sz="3000" dirty="0">
                <a:ea typeface="ＭＳ Ｐゴシック" pitchFamily="34" charset="-128"/>
              </a:rPr>
            </a:br>
            <a:r>
              <a:rPr lang="en-US" altLang="en-US" sz="3200" dirty="0">
                <a:ea typeface="ＭＳ Ｐゴシック" pitchFamily="34" charset="-128"/>
              </a:rPr>
              <a:t> </a:t>
            </a:r>
            <a:br>
              <a:rPr lang="en-US" altLang="en-US" sz="2400" dirty="0">
                <a:ea typeface="ＭＳ Ｐゴシック" pitchFamily="34" charset="-128"/>
              </a:rPr>
            </a:br>
            <a:r>
              <a:rPr lang="en-US" altLang="en-US" sz="2400" dirty="0">
                <a:solidFill>
                  <a:srgbClr val="C00000"/>
                </a:solidFill>
                <a:ea typeface="ＭＳ Ｐゴシック" pitchFamily="34" charset="-128"/>
              </a:rPr>
              <a:t>June 2025</a:t>
            </a:r>
            <a:endParaRPr lang="en-US" altLang="en-US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pic>
        <p:nvPicPr>
          <p:cNvPr id="7171" name="Picture 3" descr="Logo for the National Clinical Trials Network, a National Cancer Institute program">
            <a:extLst>
              <a:ext uri="{FF2B5EF4-FFF2-40B4-BE49-F238E27FC236}">
                <a16:creationId xmlns:a16="http://schemas.microsoft.com/office/drawing/2014/main" id="{8ED7658D-2A09-AB15-BB84-585B56774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5980113"/>
            <a:ext cx="24780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38DC-78E3-BB5A-58FF-B86C1DC0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Successful Specimen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E7E0-2D61-B8F1-EE93-FFC3CC452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143000"/>
            <a:ext cx="8345487" cy="4983163"/>
          </a:xfrm>
        </p:spPr>
        <p:txBody>
          <a:bodyPr/>
          <a:lstStyle/>
          <a:p>
            <a:r>
              <a:rPr lang="en-US" dirty="0"/>
              <a:t>Specimen request review is not the same as a grant review – </a:t>
            </a:r>
            <a:r>
              <a:rPr lang="en-US" b="1" i="1" dirty="0"/>
              <a:t>Respond to the proposal prompts!</a:t>
            </a:r>
          </a:p>
          <a:p>
            <a:r>
              <a:rPr lang="en-US" dirty="0"/>
              <a:t>Work with your biostatisticians</a:t>
            </a:r>
          </a:p>
          <a:p>
            <a:pPr lvl="1"/>
            <a:r>
              <a:rPr lang="en-US" sz="2000" dirty="0"/>
              <a:t>“Machine Learning” requires full description of methods used for the model and how it is being applied</a:t>
            </a:r>
          </a:p>
          <a:p>
            <a:pPr lvl="1"/>
            <a:r>
              <a:rPr lang="en-US" sz="2000" dirty="0"/>
              <a:t>Clearly describe any cutpoints, clustering, or subject classification schemes</a:t>
            </a:r>
          </a:p>
          <a:p>
            <a:r>
              <a:rPr lang="en-US" dirty="0"/>
              <a:t>Avoid common pitfalls:</a:t>
            </a:r>
          </a:p>
          <a:p>
            <a:pPr lvl="1"/>
            <a:r>
              <a:rPr lang="en-US" sz="2000" dirty="0"/>
              <a:t>Using prognostic and predictive interchangeably – different meaning, different statistics</a:t>
            </a:r>
          </a:p>
          <a:p>
            <a:pPr lvl="1"/>
            <a:r>
              <a:rPr lang="en-US" sz="2000" dirty="0"/>
              <a:t>Too many aims, </a:t>
            </a:r>
            <a:r>
              <a:rPr lang="en-US" sz="2000" dirty="0" err="1"/>
              <a:t>subaims</a:t>
            </a:r>
            <a:r>
              <a:rPr lang="en-US" sz="2000" dirty="0"/>
              <a:t> (this is not an R01 application)</a:t>
            </a:r>
          </a:p>
          <a:p>
            <a:pPr lvl="1"/>
            <a:r>
              <a:rPr lang="en-US" sz="2000" dirty="0"/>
              <a:t>Background does not support primary aim</a:t>
            </a:r>
          </a:p>
          <a:p>
            <a:pPr lvl="1"/>
            <a:r>
              <a:rPr lang="en-US" sz="2000" dirty="0"/>
              <a:t>Assay characteristics details are not included</a:t>
            </a:r>
          </a:p>
          <a:p>
            <a:pPr lvl="1"/>
            <a:r>
              <a:rPr lang="en-US" sz="2000" dirty="0"/>
              <a:t>Poor statistical section (most common reason for disapproval)</a:t>
            </a:r>
          </a:p>
        </p:txBody>
      </p:sp>
    </p:spTree>
    <p:extLst>
      <p:ext uri="{BB962C8B-B14F-4D97-AF65-F5344CB8AC3E}">
        <p14:creationId xmlns:p14="http://schemas.microsoft.com/office/powerpoint/2010/main" val="210127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430D6BF7-C85B-4C15-A7E8-6B3C0543F07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17961" dir="2700000" algn="ctr" rotWithShape="0">
              <a:srgbClr val="DDDDDD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Questions? Contact us</a:t>
            </a:r>
          </a:p>
        </p:txBody>
      </p:sp>
      <p:sp>
        <p:nvSpPr>
          <p:cNvPr id="20484" name="Content Placeholder 5">
            <a:extLst>
              <a:ext uri="{FF2B5EF4-FFF2-40B4-BE49-F238E27FC236}">
                <a16:creationId xmlns:a16="http://schemas.microsoft.com/office/drawing/2014/main" id="{D27CED74-FCC8-419E-9C00-330B5745D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063" y="1786466"/>
            <a:ext cx="8345487" cy="4457700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ea typeface="ＭＳ Ｐゴシック" pitchFamily="34" charset="-128"/>
                <a:cs typeface="+mn-cs"/>
              </a:rPr>
              <a:t>NCTN-CCSC (Core Correlative Sciences Committee):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ea typeface="ＭＳ Ｐゴシック" pitchFamily="34" charset="-128"/>
                <a:cs typeface="+mn-cs"/>
                <a:hlinkClick r:id="rId3"/>
              </a:rPr>
              <a:t>NCINCTN-CCSC@mail.nih.gov</a:t>
            </a:r>
            <a:endParaRPr lang="en-US" sz="2400" b="1" dirty="0">
              <a:ea typeface="ＭＳ Ｐゴシック" pitchFamily="34" charset="-128"/>
              <a:cs typeface="+mn-cs"/>
            </a:endParaRPr>
          </a:p>
          <a:p>
            <a:pPr marL="0" indent="0">
              <a:buFontTx/>
              <a:buNone/>
              <a:defRPr/>
            </a:pPr>
            <a:endParaRPr lang="en-US" sz="2400" b="1" dirty="0">
              <a:ea typeface="ＭＳ Ｐゴシック" pitchFamily="34" charset="-128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>
                <a:ea typeface="ＭＳ Ｐゴシック" pitchFamily="34" charset="-128"/>
                <a:cs typeface="+mn-cs"/>
              </a:rPr>
              <a:t>Navigator Front Door Service (help desk): </a:t>
            </a:r>
            <a:r>
              <a:rPr lang="en-US" sz="2400" b="1" dirty="0">
                <a:ea typeface="ＭＳ Ｐゴシック" pitchFamily="34" charset="-128"/>
                <a:cs typeface="+mn-cs"/>
                <a:hlinkClick r:id="rId4"/>
              </a:rPr>
              <a:t>navigatorcontact@imsweb.com</a:t>
            </a:r>
            <a:r>
              <a:rPr lang="en-US" sz="2400" b="1" dirty="0">
                <a:ea typeface="ＭＳ Ｐゴシック" pitchFamily="34" charset="-128"/>
                <a:cs typeface="+mn-cs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sz="2400" b="1" dirty="0">
              <a:ea typeface="ＭＳ Ｐゴシック" pitchFamily="34" charset="-128"/>
              <a:cs typeface="+mn-cs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ea typeface="ＭＳ Ｐゴシック" pitchFamily="34" charset="-128"/>
                <a:cs typeface="+mn-cs"/>
              </a:rPr>
              <a:t>Protocol Information Office (PIO):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2400" b="1" dirty="0">
                <a:ea typeface="ＭＳ Ｐゴシック" pitchFamily="34" charset="-128"/>
                <a:cs typeface="+mn-cs"/>
                <a:hlinkClick r:id="rId5"/>
              </a:rPr>
              <a:t>pio@ctep.nci.nih.gov</a:t>
            </a:r>
            <a:r>
              <a:rPr lang="en-US" sz="2400" b="1" dirty="0">
                <a:ea typeface="ＭＳ Ｐゴシック" pitchFamily="34" charset="-128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7A91B057-A6D8-4E38-A829-3AF26105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0"/>
            <a:ext cx="8258175" cy="1143000"/>
          </a:xfrm>
          <a:effectLst>
            <a:outerShdw blurRad="63500" dist="17961" dir="2700000" algn="ctr" rotWithShape="0">
              <a:srgbClr val="DDDDDD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600" dirty="0">
                <a:ea typeface="+mj-ea"/>
                <a:cs typeface="+mj-cs"/>
              </a:rPr>
              <a:t>NCTN-CCSC </a:t>
            </a:r>
            <a:r>
              <a:rPr lang="en-US" altLang="en-US" sz="3600">
                <a:ea typeface="+mj-ea"/>
                <a:cs typeface="+mj-cs"/>
              </a:rPr>
              <a:t>Mission Statement</a:t>
            </a:r>
            <a:endParaRPr lang="en-US" altLang="en-US" sz="3600" dirty="0">
              <a:ea typeface="+mj-ea"/>
              <a:cs typeface="+mj-cs"/>
            </a:endParaRPr>
          </a:p>
        </p:txBody>
      </p:sp>
      <p:sp>
        <p:nvSpPr>
          <p:cNvPr id="9219" name="Content Placeholder 5">
            <a:extLst>
              <a:ext uri="{FF2B5EF4-FFF2-40B4-BE49-F238E27FC236}">
                <a16:creationId xmlns:a16="http://schemas.microsoft.com/office/drawing/2014/main" id="{F91585E2-E693-83CB-9642-83E01909BB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88" y="1394010"/>
            <a:ext cx="8412162" cy="50768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Biospecimen collections developed from cancer clinical trials conducted by the </a:t>
            </a:r>
            <a:r>
              <a:rPr lang="en-US" altLang="ja-JP" dirty="0">
                <a:ea typeface="ＭＳ Ｐゴシック" panose="020B0600070205080204" pitchFamily="34" charset="-128"/>
              </a:rPr>
              <a:t>NCI</a:t>
            </a:r>
            <a:r>
              <a:rPr lang="ja-JP" altLang="en-US" dirty="0">
                <a:ea typeface="ＭＳ Ｐゴシック" panose="020B0600070205080204" pitchFamily="34" charset="-128"/>
              </a:rPr>
              <a:t> </a:t>
            </a:r>
            <a:r>
              <a:rPr lang="en-US" altLang="ja-JP" dirty="0">
                <a:ea typeface="ＭＳ Ｐゴシック" panose="020B0600070205080204" pitchFamily="34" charset="-128"/>
              </a:rPr>
              <a:t>NCTN are highly annotated with carefully collected clinical data, including outcome data.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NCTN-CCSC is charged with scientific review &amp; prioritization of proposals requesting use of banked, non-reserved biospecimens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*</a:t>
            </a:r>
            <a:r>
              <a:rPr lang="en-US" altLang="en-US" dirty="0">
                <a:ea typeface="ＭＳ Ｐゴシック" panose="020B0600070205080204" pitchFamily="34" charset="-128"/>
              </a:rPr>
              <a:t> collected from NCTN phase 2/3 and phase 3 trials for use in correlative science studies.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NCTN-CCSC has oversight for ensuring optimal use of these irreplaceable clinical trial biospecimens.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*These are specimens remaining after approved protocol-specified integral and integrated studies/endpoints have been completed.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FD5DD-F7D0-5963-7893-732386CAD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897B5A2A-DB1D-784C-D45D-0E7AE880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0"/>
            <a:ext cx="8258175" cy="1143000"/>
          </a:xfrm>
          <a:effectLst>
            <a:outerShdw blurRad="63500" dist="17961" dir="2700000" algn="ctr" rotWithShape="0">
              <a:srgbClr val="DDDDDD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600" dirty="0">
                <a:ea typeface="+mj-ea"/>
                <a:cs typeface="+mj-cs"/>
              </a:rPr>
              <a:t>NCTN Core Correlative Science</a:t>
            </a:r>
            <a:r>
              <a:rPr lang="en-US" altLang="en-US" sz="3600" dirty="0">
                <a:solidFill>
                  <a:schemeClr val="accent3"/>
                </a:solidFill>
                <a:ea typeface="+mj-ea"/>
                <a:cs typeface="+mj-cs"/>
              </a:rPr>
              <a:t>s</a:t>
            </a:r>
            <a:r>
              <a:rPr lang="en-US" altLang="en-US" sz="3600" dirty="0">
                <a:ea typeface="+mj-ea"/>
                <a:cs typeface="+mj-cs"/>
              </a:rPr>
              <a:t> Committee</a:t>
            </a:r>
          </a:p>
        </p:txBody>
      </p:sp>
      <p:sp>
        <p:nvSpPr>
          <p:cNvPr id="11267" name="Content Placeholder 5">
            <a:extLst>
              <a:ext uri="{FF2B5EF4-FFF2-40B4-BE49-F238E27FC236}">
                <a16:creationId xmlns:a16="http://schemas.microsoft.com/office/drawing/2014/main" id="{382B3EF2-E93E-23C4-9658-9112C5A227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1276071"/>
            <a:ext cx="8340725" cy="52412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Review committee with appropriate clinical, statistical, and scientific expertise to provide review &amp; consideration of use of irreplaceable biospecimen resources.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As of January 1, 2019 there are two committees, A and B.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Proposals are assigned for committee review based on disease type.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38AF3-5016-4786-A55C-E2A835B9E813}"/>
              </a:ext>
            </a:extLst>
          </p:cNvPr>
          <p:cNvSpPr txBox="1"/>
          <p:nvPr/>
        </p:nvSpPr>
        <p:spPr>
          <a:xfrm>
            <a:off x="333375" y="4052046"/>
            <a:ext cx="400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u="sng" dirty="0"/>
              <a:t>CCSC-A</a:t>
            </a:r>
            <a:r>
              <a:rPr lang="en-US" altLang="en-US" sz="2400" dirty="0"/>
              <a:t>: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Adult solid tumors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91825-974D-F546-1F70-DD5EC712E452}"/>
              </a:ext>
            </a:extLst>
          </p:cNvPr>
          <p:cNvSpPr txBox="1"/>
          <p:nvPr/>
        </p:nvSpPr>
        <p:spPr>
          <a:xfrm>
            <a:off x="4338918" y="4052046"/>
            <a:ext cx="4335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u="sng" dirty="0"/>
              <a:t>CCSC-B</a:t>
            </a:r>
            <a:r>
              <a:rPr lang="en-US" altLang="en-US" sz="2400" dirty="0"/>
              <a:t>: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Hematologic malignancies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Pediatric and AYA cancers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Sarcomas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CCSC-A overflow</a:t>
            </a:r>
          </a:p>
        </p:txBody>
      </p:sp>
    </p:spTree>
    <p:extLst>
      <p:ext uri="{BB962C8B-B14F-4D97-AF65-F5344CB8AC3E}">
        <p14:creationId xmlns:p14="http://schemas.microsoft.com/office/powerpoint/2010/main" val="91340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D12C4807-0756-48C0-BEAE-2C1B3A50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0"/>
            <a:ext cx="8258175" cy="1143000"/>
          </a:xfrm>
          <a:effectLst>
            <a:outerShdw blurRad="63500" dist="17961" dir="2700000" algn="ctr" rotWithShape="0">
              <a:srgbClr val="DDDDDD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600" dirty="0">
                <a:ea typeface="+mj-ea"/>
                <a:cs typeface="+mj-cs"/>
              </a:rPr>
              <a:t>NCTN Core Correlative Science</a:t>
            </a:r>
            <a:r>
              <a:rPr lang="en-US" altLang="en-US" sz="3600" dirty="0">
                <a:solidFill>
                  <a:schemeClr val="accent3"/>
                </a:solidFill>
                <a:ea typeface="+mj-ea"/>
                <a:cs typeface="+mj-cs"/>
              </a:rPr>
              <a:t>s</a:t>
            </a:r>
            <a:r>
              <a:rPr lang="en-US" altLang="en-US" sz="3600" dirty="0">
                <a:ea typeface="+mj-ea"/>
                <a:cs typeface="+mj-cs"/>
              </a:rPr>
              <a:t> Committee Composition</a:t>
            </a:r>
          </a:p>
        </p:txBody>
      </p:sp>
      <p:sp>
        <p:nvSpPr>
          <p:cNvPr id="11267" name="Content Placeholder 5">
            <a:extLst>
              <a:ext uri="{FF2B5EF4-FFF2-40B4-BE49-F238E27FC236}">
                <a16:creationId xmlns:a16="http://schemas.microsoft.com/office/drawing/2014/main" id="{6186F20E-F6A4-37CE-C9EB-4896895F56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375" y="1589835"/>
            <a:ext cx="8474075" cy="45868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CCSC-A and CCSC-B committees include: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200" dirty="0"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NCTN Network Group Representatives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Translational science expertise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Disease expertise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Pathology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Patient advocates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Statisticians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Group Banking Committee representatives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NCI representatives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BBAC-CB9A-2229-E031-4E55DABFC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405B3716-7A69-941D-8D2C-23F534E1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63500" dist="17961" dir="2700000" algn="ctr" rotWithShape="0">
              <a:srgbClr val="DDDDDD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600" dirty="0">
                <a:ea typeface="+mj-ea"/>
                <a:cs typeface="+mj-cs"/>
              </a:rPr>
              <a:t>When are NCTN biospecimens available in Navigator</a:t>
            </a:r>
            <a:r>
              <a:rPr lang="en-US" altLang="en-US" sz="3600" dirty="0">
                <a:solidFill>
                  <a:srgbClr val="FF0000"/>
                </a:solidFill>
                <a:ea typeface="+mj-ea"/>
                <a:cs typeface="+mj-cs"/>
              </a:rPr>
              <a:t>*</a:t>
            </a:r>
            <a:r>
              <a:rPr lang="en-US" altLang="en-US" sz="3600" dirty="0">
                <a:ea typeface="+mj-ea"/>
                <a:cs typeface="+mj-cs"/>
              </a:rPr>
              <a:t>?</a:t>
            </a:r>
          </a:p>
        </p:txBody>
      </p:sp>
      <p:sp>
        <p:nvSpPr>
          <p:cNvPr id="15362" name="Content Placeholder 5">
            <a:extLst>
              <a:ext uri="{FF2B5EF4-FFF2-40B4-BE49-F238E27FC236}">
                <a16:creationId xmlns:a16="http://schemas.microsoft.com/office/drawing/2014/main" id="{5C01C97D-5E87-AD7C-8192-7567663106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888" y="1295400"/>
            <a:ext cx="8345487" cy="4830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u="sng" dirty="0"/>
              <a:t>After</a:t>
            </a:r>
            <a:r>
              <a:rPr lang="en-US" altLang="en-US" sz="2400" b="1" u="sng" dirty="0"/>
              <a:t>:</a:t>
            </a:r>
          </a:p>
          <a:p>
            <a:r>
              <a:rPr lang="en-US" altLang="en-US" sz="2400" dirty="0"/>
              <a:t>NCTN trial completion</a:t>
            </a:r>
          </a:p>
          <a:p>
            <a:r>
              <a:rPr lang="en-US" altLang="en-US" sz="2400" dirty="0"/>
              <a:t>Clinical trial release from review by NCTN Data Safety Monitoring Committee or Group Statistical and Data Management Review (as applicable)</a:t>
            </a:r>
          </a:p>
          <a:p>
            <a:r>
              <a:rPr lang="en-US" altLang="en-US" sz="2400" dirty="0"/>
              <a:t>Reporting out of primary results, potential licensing application, &amp; primary correlative endpoints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b="1" dirty="0"/>
          </a:p>
          <a:p>
            <a:pPr marL="0" indent="0">
              <a:buNone/>
            </a:pPr>
            <a:r>
              <a:rPr lang="en-US" altLang="en-US" sz="2400" b="1" dirty="0"/>
              <a:t>Investigators can search and submit requests for released specimens on the </a:t>
            </a:r>
            <a:r>
              <a:rPr lang="en-US" altLang="en-US" sz="2400" b="1" dirty="0">
                <a:hlinkClick r:id="rId3"/>
              </a:rPr>
              <a:t>NCTN Navigator </a:t>
            </a:r>
            <a:r>
              <a:rPr lang="en-US" altLang="en-US" sz="2400" b="1" dirty="0"/>
              <a:t>website.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45D38-E700-2882-2527-4EB63F65F83C}"/>
              </a:ext>
            </a:extLst>
          </p:cNvPr>
          <p:cNvSpPr txBox="1"/>
          <p:nvPr/>
        </p:nvSpPr>
        <p:spPr>
          <a:xfrm>
            <a:off x="0" y="6488668"/>
            <a:ext cx="787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Release may be delayed if the study is supporting a marketing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216812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27BE-B12E-89D8-EA68-CB17AA9E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NCTN Navigator: Steps to Biospecimen Access</a:t>
            </a:r>
          </a:p>
        </p:txBody>
      </p:sp>
      <p:grpSp>
        <p:nvGrpSpPr>
          <p:cNvPr id="49" name="Group 32" descr="Diagram showing steps to Biospecimen Access: Explore NCTN Navigator website to search for specimens of interest, consider how the specimens may be used to address a scientific question(s), create a CTEP-IAM account to submit a letter of interest, which will be reviewed for feasibility by the NCTN Group holding the requested specimens. Feasible LOIs are invited to submit the proposal for (NCTN-CCSC) review.">
            <a:extLst>
              <a:ext uri="{FF2B5EF4-FFF2-40B4-BE49-F238E27FC236}">
                <a16:creationId xmlns:a16="http://schemas.microsoft.com/office/drawing/2014/main" id="{FAA8B036-3D3A-18E8-0611-60AE3C9C63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0627" y="1099156"/>
            <a:ext cx="9107488" cy="4053009"/>
            <a:chOff x="1192567" y="593267"/>
            <a:chExt cx="6870834" cy="3058160"/>
          </a:xfrm>
        </p:grpSpPr>
        <p:pic>
          <p:nvPicPr>
            <p:cNvPr id="50" name="Diagram 3">
              <a:extLst>
                <a:ext uri="{FF2B5EF4-FFF2-40B4-BE49-F238E27FC236}">
                  <a16:creationId xmlns:a16="http://schemas.microsoft.com/office/drawing/2014/main" id="{4E182632-A51A-1A8D-6EDC-58431085A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567" y="593267"/>
              <a:ext cx="6746239" cy="305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Group 23">
              <a:extLst>
                <a:ext uri="{FF2B5EF4-FFF2-40B4-BE49-F238E27FC236}">
                  <a16:creationId xmlns:a16="http://schemas.microsoft.com/office/drawing/2014/main" id="{29FA379B-E458-A869-C7A3-14FDD56155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42716" y="1097457"/>
              <a:ext cx="6620685" cy="1898650"/>
              <a:chOff x="1442716" y="1097457"/>
              <a:chExt cx="6620685" cy="1898650"/>
            </a:xfrm>
          </p:grpSpPr>
          <p:pic>
            <p:nvPicPr>
              <p:cNvPr id="52" name="Picture 4">
                <a:extLst>
                  <a:ext uri="{FF2B5EF4-FFF2-40B4-BE49-F238E27FC236}">
                    <a16:creationId xmlns:a16="http://schemas.microsoft.com/office/drawing/2014/main" id="{E3E47B52-2B67-EAA8-CCB0-78E30B1055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065" y="1899169"/>
                <a:ext cx="470190" cy="470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5">
                <a:extLst>
                  <a:ext uri="{FF2B5EF4-FFF2-40B4-BE49-F238E27FC236}">
                    <a16:creationId xmlns:a16="http://schemas.microsoft.com/office/drawing/2014/main" id="{90CEF104-E0D0-C944-6919-AF13A4F919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4869" y="1781461"/>
                <a:ext cx="628109" cy="628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6">
                <a:extLst>
                  <a:ext uri="{FF2B5EF4-FFF2-40B4-BE49-F238E27FC236}">
                    <a16:creationId xmlns:a16="http://schemas.microsoft.com/office/drawing/2014/main" id="{572D5D02-4DD0-9E2F-A499-1BB2B533EE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5414" y="1847352"/>
                <a:ext cx="548714" cy="548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7">
                <a:extLst>
                  <a:ext uri="{FF2B5EF4-FFF2-40B4-BE49-F238E27FC236}">
                    <a16:creationId xmlns:a16="http://schemas.microsoft.com/office/drawing/2014/main" id="{03718CE1-E47E-D51F-C2A5-E954B9C8A8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2084" y="1911242"/>
                <a:ext cx="398586" cy="398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id="{635B4E02-DF35-9E36-28F6-79BBDB719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6642" y="1866915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9">
                <a:extLst>
                  <a:ext uri="{FF2B5EF4-FFF2-40B4-BE49-F238E27FC236}">
                    <a16:creationId xmlns:a16="http://schemas.microsoft.com/office/drawing/2014/main" id="{107F9B83-42F7-8DDC-E2B3-E0F322F11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6270" y="1905664"/>
                <a:ext cx="431733" cy="431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10">
                <a:extLst>
                  <a:ext uri="{FF2B5EF4-FFF2-40B4-BE49-F238E27FC236}">
                    <a16:creationId xmlns:a16="http://schemas.microsoft.com/office/drawing/2014/main" id="{5A7F56D9-E1F3-3293-9B10-951495DAC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2070" y="1893107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1">
                <a:extLst>
                  <a:ext uri="{FF2B5EF4-FFF2-40B4-BE49-F238E27FC236}">
                    <a16:creationId xmlns:a16="http://schemas.microsoft.com/office/drawing/2014/main" id="{04140A5A-5EF8-5FC9-8CF0-8F840C49E5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9289" y="1866915"/>
                <a:ext cx="538235" cy="53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A430833-6240-C314-71D5-14DE33CF20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2716" y="1398447"/>
                <a:ext cx="657751" cy="39243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Explore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Website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383A96E-ADE9-20BD-AD2A-F29A3F4DDD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9676" y="2442387"/>
                <a:ext cx="853299" cy="3937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Search for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Specimens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785B348-9290-0514-3478-2DBE420196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8060" y="1127937"/>
                <a:ext cx="943454" cy="71247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Review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Specimens 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and Trial </a:t>
                </a:r>
                <a:br>
                  <a:rPr lang="en-US" sz="1300" b="1" dirty="0">
                    <a:ea typeface="+mn-ea"/>
                    <a:cs typeface="Arial" panose="020B0604020202020204" pitchFamily="34" charset="0"/>
                  </a:rPr>
                </a:b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Publications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A68ED5F-7098-4D5F-2BF0-0FDBC3E34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51837" y="2442387"/>
                <a:ext cx="742827" cy="5537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Consider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Scientific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Question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7EBE33F-186A-AB25-18D5-696BB30B3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0700" y="1263827"/>
                <a:ext cx="792349" cy="5537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Requires 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CTEP-IAM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Account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A7202A-B4B8-16EF-A464-13B542C3D6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5427" y="2442387"/>
                <a:ext cx="599341" cy="3937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Submit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LOI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94FEA3-23C4-9081-5AB1-1C821A7750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9567" y="1097457"/>
                <a:ext cx="889101" cy="6734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LOI Initial </a:t>
                </a:r>
                <a:br>
                  <a:rPr lang="en-US" sz="1300" b="1" dirty="0">
                    <a:ea typeface="+mn-ea"/>
                    <a:cs typeface="Arial" panose="020B0604020202020204" pitchFamily="34" charset="0"/>
                  </a:rPr>
                </a:br>
                <a:r>
                  <a:rPr lang="en-US" sz="1300" b="1" dirty="0">
                    <a:solidFill>
                      <a:srgbClr val="FF0000"/>
                    </a:solidFill>
                    <a:ea typeface="+mn-ea"/>
                    <a:cs typeface="Arial" panose="020B0604020202020204" pitchFamily="34" charset="0"/>
                  </a:rPr>
                  <a:t>Feasibility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Review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(FDS/Group)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814553-088A-4BC9-1F45-93D064222E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97750" y="2442387"/>
                <a:ext cx="719971" cy="3937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Submit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Proposal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E6DFCD-41CA-76F8-9E48-ED14B90880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3601" y="1127937"/>
                <a:ext cx="1029800" cy="7137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Proposal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00" b="1" dirty="0">
                    <a:solidFill>
                      <a:srgbClr val="FF0000"/>
                    </a:solidFill>
                    <a:ea typeface="+mn-ea"/>
                    <a:cs typeface="Arial" panose="020B0604020202020204" pitchFamily="34" charset="0"/>
                  </a:rPr>
                  <a:t>Scientific</a:t>
                </a: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 </a:t>
                </a:r>
                <a:br>
                  <a:rPr lang="en-US" sz="1300" b="1" dirty="0">
                    <a:ea typeface="+mn-ea"/>
                    <a:cs typeface="Arial" panose="020B0604020202020204" pitchFamily="34" charset="0"/>
                  </a:rPr>
                </a:b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Review</a:t>
                </a:r>
                <a:br>
                  <a:rPr lang="en-US" sz="1300" b="1" dirty="0">
                    <a:ea typeface="+mn-ea"/>
                    <a:cs typeface="Arial" panose="020B0604020202020204" pitchFamily="34" charset="0"/>
                  </a:rPr>
                </a:br>
                <a:r>
                  <a:rPr lang="en-US" sz="1300" b="1" dirty="0">
                    <a:ea typeface="+mn-ea"/>
                    <a:cs typeface="Arial" panose="020B0604020202020204" pitchFamily="34" charset="0"/>
                  </a:rPr>
                  <a:t>(NCTN-CCSC)</a:t>
                </a:r>
              </a:p>
            </p:txBody>
          </p:sp>
          <p:pic>
            <p:nvPicPr>
              <p:cNvPr id="69" name="Picture 22">
                <a:extLst>
                  <a:ext uri="{FF2B5EF4-FFF2-40B4-BE49-F238E27FC236}">
                    <a16:creationId xmlns:a16="http://schemas.microsoft.com/office/drawing/2014/main" id="{AAF7875E-4A1D-CEF3-3DFF-D843E31B9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3722" y="1894073"/>
                <a:ext cx="454916" cy="454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0275B5B-E04F-D2B2-B521-0C62E972C094}"/>
              </a:ext>
            </a:extLst>
          </p:cNvPr>
          <p:cNvSpPr txBox="1"/>
          <p:nvPr/>
        </p:nvSpPr>
        <p:spPr>
          <a:xfrm>
            <a:off x="0" y="463815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NCTN Navigator is a mechanism through which to search biospecimen availability from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legacy and NCTN phase 2/3 and 3 studies.</a:t>
            </a:r>
          </a:p>
        </p:txBody>
      </p:sp>
      <p:sp>
        <p:nvSpPr>
          <p:cNvPr id="71" name="TextBox 2">
            <a:extLst>
              <a:ext uri="{FF2B5EF4-FFF2-40B4-BE49-F238E27FC236}">
                <a16:creationId xmlns:a16="http://schemas.microsoft.com/office/drawing/2014/main" id="{890AC35C-1A6C-3B3D-08D3-E34909BC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466996"/>
            <a:ext cx="34194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ts val="1200"/>
              </a:spcBef>
              <a:buClr>
                <a:srgbClr val="0C479D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5000"/>
              </a:lnSpc>
              <a:spcBef>
                <a:spcPts val="1200"/>
              </a:spcBef>
              <a:buClr>
                <a:srgbClr val="0C479D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5000"/>
              </a:lnSpc>
              <a:spcBef>
                <a:spcPts val="1200"/>
              </a:spcBef>
              <a:buClr>
                <a:srgbClr val="0C479D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5000"/>
              </a:lnSpc>
              <a:spcBef>
                <a:spcPts val="1200"/>
              </a:spcBef>
              <a:buClr>
                <a:srgbClr val="0C479D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ts val="1200"/>
              </a:spcBef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hlinkClick r:id="rId12"/>
              </a:rPr>
              <a:t>https://navigator.ctsu.org/navigator/login</a:t>
            </a:r>
            <a:r>
              <a:rPr lang="en-US" alt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676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08B316AD-F7E8-4868-8968-95D35D6E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dist="17961" dir="2700000" algn="ctr" rotWithShape="0">
              <a:srgbClr val="DDDDDD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NCTN Clinical Trial Biospecimens Proposal Submission</a:t>
            </a:r>
          </a:p>
        </p:txBody>
      </p:sp>
      <p:pic>
        <p:nvPicPr>
          <p:cNvPr id="21508" name="Picture 1" descr="First page of the Proposal Submission Form for use of NCTN Clinical Trial Biospecimens is shown.">
            <a:extLst>
              <a:ext uri="{FF2B5EF4-FFF2-40B4-BE49-F238E27FC236}">
                <a16:creationId xmlns:a16="http://schemas.microsoft.com/office/drawing/2014/main" id="{683DA719-0988-AF7D-7A3A-92F7AF800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479">
            <a:off x="4627950" y="1389878"/>
            <a:ext cx="3876675" cy="501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987FB-8C47-B56F-A2AC-3DF10C19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295400"/>
            <a:ext cx="4762123" cy="4830763"/>
          </a:xfrm>
        </p:spPr>
        <p:txBody>
          <a:bodyPr/>
          <a:lstStyle/>
          <a:p>
            <a:r>
              <a:rPr lang="en-US" dirty="0"/>
              <a:t>LOIs determined to be feasible are prompted to submit a research proposal through Navigator.</a:t>
            </a:r>
          </a:p>
          <a:p>
            <a:r>
              <a:rPr lang="en-US" dirty="0"/>
              <a:t>Proposal Review:</a:t>
            </a:r>
          </a:p>
          <a:p>
            <a:pPr lvl="1"/>
            <a:r>
              <a:rPr lang="en-US" dirty="0"/>
              <a:t>NCTN-CCSC Review</a:t>
            </a:r>
          </a:p>
          <a:p>
            <a:pPr lvl="2"/>
            <a:r>
              <a:rPr lang="en-US" dirty="0"/>
              <a:t>Phase 2/3 or 3 trials</a:t>
            </a:r>
          </a:p>
          <a:p>
            <a:pPr lvl="1"/>
            <a:r>
              <a:rPr lang="en-US" dirty="0"/>
              <a:t>NCI Programmatic (CTEP) Review</a:t>
            </a:r>
          </a:p>
          <a:p>
            <a:pPr lvl="2"/>
            <a:r>
              <a:rPr lang="en-US" dirty="0"/>
              <a:t>All other trials</a:t>
            </a:r>
          </a:p>
          <a:p>
            <a:pPr lvl="2"/>
            <a:r>
              <a:rPr lang="en-US" dirty="0"/>
              <a:t>Expedited Review          (case-by-case)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59989-024C-E7BA-603D-41F425CC25C4}"/>
              </a:ext>
            </a:extLst>
          </p:cNvPr>
          <p:cNvSpPr txBox="1"/>
          <p:nvPr/>
        </p:nvSpPr>
        <p:spPr>
          <a:xfrm>
            <a:off x="181069" y="6126163"/>
            <a:ext cx="358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u="sng" dirty="0">
                <a:ea typeface="ＭＳ Ｐゴシック" panose="020B0600070205080204" pitchFamily="34" charset="-128"/>
              </a:rPr>
              <a:t>Note:</a:t>
            </a:r>
            <a:r>
              <a:rPr lang="en-US" altLang="en-US" b="1" dirty="0">
                <a:ea typeface="ＭＳ Ｐゴシック" panose="020B0600070205080204" pitchFamily="34" charset="-128"/>
              </a:rPr>
              <a:t> Funding is not required for proposal submission.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CBDDB778-73FA-4FA2-876A-5AC9F531079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dist="17961" dir="2700000" algn="ctr" rotWithShape="0">
              <a:srgbClr val="DDDDDD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NCTN-CCSC Review Workflow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AA2C1-D33A-C1FD-18F5-A39168733CD3}"/>
              </a:ext>
            </a:extLst>
          </p:cNvPr>
          <p:cNvSpPr txBox="1"/>
          <p:nvPr/>
        </p:nvSpPr>
        <p:spPr>
          <a:xfrm>
            <a:off x="80169" y="6510860"/>
            <a:ext cx="8928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* </a:t>
            </a:r>
            <a:r>
              <a:rPr lang="en-US" altLang="en-US" sz="14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Proposals may be reviewed by NCI CRADA or NCTN Group collaborator(s) per existing agreements</a:t>
            </a:r>
            <a:endParaRPr lang="en-US" sz="1400" dirty="0"/>
          </a:p>
        </p:txBody>
      </p:sp>
      <p:pic>
        <p:nvPicPr>
          <p:cNvPr id="11" name="Picture 10" descr="CCSC Proposal Review workflow outlining steps: proposal submission, CCSC review planning, review submissions, review call, and decision. Proposals are reviewed in a closed discussion and decisions of approval, revisions requiring a response, or disapproval are made by blinded vote.">
            <a:extLst>
              <a:ext uri="{FF2B5EF4-FFF2-40B4-BE49-F238E27FC236}">
                <a16:creationId xmlns:a16="http://schemas.microsoft.com/office/drawing/2014/main" id="{2B426B0B-4482-3A93-3202-32994D23D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7" y="1106932"/>
            <a:ext cx="8839286" cy="54227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3">
            <a:extLst>
              <a:ext uri="{FF2B5EF4-FFF2-40B4-BE49-F238E27FC236}">
                <a16:creationId xmlns:a16="http://schemas.microsoft.com/office/drawing/2014/main" id="{5857C4CD-031E-45AC-B89A-E16E0F33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effectLst>
            <a:outerShdw blurRad="63500" dist="17961" dir="2700000" algn="ctr" rotWithShape="0">
              <a:srgbClr val="DDDDDD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en-US" sz="3600" dirty="0">
                <a:ea typeface="+mj-ea"/>
                <a:cs typeface="+mj-cs"/>
              </a:rPr>
              <a:t>Investigator Responsibilities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1266" name="Content Placeholder 5">
            <a:extLst>
              <a:ext uri="{FF2B5EF4-FFF2-40B4-BE49-F238E27FC236}">
                <a16:creationId xmlns:a16="http://schemas.microsoft.com/office/drawing/2014/main" id="{235E1D71-68E6-473C-A68D-CD3B8A13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62" y="1394233"/>
            <a:ext cx="9037637" cy="51700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Tx/>
              <a:buNone/>
              <a:defRPr/>
            </a:pPr>
            <a:r>
              <a:rPr lang="en-US" sz="2400" dirty="0"/>
              <a:t>Upon study approval, the investigator is responsible for:</a:t>
            </a:r>
          </a:p>
          <a:p>
            <a:pPr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Notifying the Group holding specimens of study funding</a:t>
            </a:r>
            <a:endParaRPr lang="en-US" dirty="0">
              <a:solidFill>
                <a:srgbClr val="277D3E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Ascertainment of IRB/Ethics Committee approval for receipt of biospecimens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Network Bank MTA for biospecimens</a:t>
            </a:r>
            <a:endParaRPr lang="en-US" dirty="0">
              <a:solidFill>
                <a:srgbClr val="277D3E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/>
              <a:t>Data use agreement with </a:t>
            </a:r>
            <a:r>
              <a:rPr lang="en-US" dirty="0">
                <a:solidFill>
                  <a:srgbClr val="000000"/>
                </a:solidFill>
              </a:rPr>
              <a:t>NCTN statistical center(s) for clinical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Submission of primary publications to NCI (following regular NCI publications policy)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Adherence to IP option if collaborative agreement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Notification to NCI before sharing data from the study via a publicly available database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0480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C:\WINNT\System32\spool\DRIVERS\COLOR\RCVD65.ICM"/>
  <p:tag name="DESTINATIONPROFILE" val="C:\WINNT\System32\spool\DRIVERS\COLOR\BdRm Proj_4-17-03_1.icc"/>
  <p:tag name="RI" val="0"/>
  <p:tag name="VIEW" val="MONITOR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4975</TotalTime>
  <Words>699</Words>
  <Application>Microsoft Office PowerPoint</Application>
  <PresentationFormat>On-screen Show (4:3)</PresentationFormat>
  <Paragraphs>116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Arial Narrow</vt:lpstr>
      <vt:lpstr>Calibri</vt:lpstr>
      <vt:lpstr>3_Default Design</vt:lpstr>
      <vt:lpstr>      NCTN Clinical Trial Biospecimen Access  The NCTN Core Correlative Sciences Committees (NCTN-CCSC)   June 2025</vt:lpstr>
      <vt:lpstr>NCTN-CCSC Mission Statement</vt:lpstr>
      <vt:lpstr>NCTN Core Correlative Sciences Committee</vt:lpstr>
      <vt:lpstr>NCTN Core Correlative Sciences Committee Composition</vt:lpstr>
      <vt:lpstr>When are NCTN biospecimens available in Navigator*?</vt:lpstr>
      <vt:lpstr>NCTN Navigator: Steps to Biospecimen Access</vt:lpstr>
      <vt:lpstr>NCTN Clinical Trial Biospecimens Proposal Submission</vt:lpstr>
      <vt:lpstr>NCTN-CCSC Review Workflow</vt:lpstr>
      <vt:lpstr>Investigator Responsibilities</vt:lpstr>
      <vt:lpstr>Tips for Successful Specimen Requests</vt:lpstr>
      <vt:lpstr>Questions? 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NCTN Core Correlative Sciences Committee (NCTN-CCSC) Orientation Call  June 16, 2015 3:00 PM Eastern Time  Co-chairs:  Michael J. Birrer, MD, PhD Massachusetts General Hospital Cancer Center  Lee M. Ellis, MD MD Anderson Cancer Center</dc:title>
  <dc:creator>Mooney, Margaret (NIH/NCI) [E]</dc:creator>
  <cp:lastModifiedBy>Phan, Funita (NIH/NCI) [C]</cp:lastModifiedBy>
  <cp:revision>1541</cp:revision>
  <cp:lastPrinted>2015-07-13T13:50:08Z</cp:lastPrinted>
  <dcterms:created xsi:type="dcterms:W3CDTF">2007-01-16T17:20:08Z</dcterms:created>
  <dcterms:modified xsi:type="dcterms:W3CDTF">2025-06-25T18:01:51Z</dcterms:modified>
</cp:coreProperties>
</file>