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8"/>
  </p:notesMasterIdLst>
  <p:handoutMasterIdLst>
    <p:handoutMasterId r:id="rId29"/>
  </p:handoutMasterIdLst>
  <p:sldIdLst>
    <p:sldId id="368" r:id="rId2"/>
    <p:sldId id="463" r:id="rId3"/>
    <p:sldId id="490" r:id="rId4"/>
    <p:sldId id="520" r:id="rId5"/>
    <p:sldId id="462" r:id="rId6"/>
    <p:sldId id="606" r:id="rId7"/>
    <p:sldId id="609" r:id="rId8"/>
    <p:sldId id="607" r:id="rId9"/>
    <p:sldId id="605" r:id="rId10"/>
    <p:sldId id="608" r:id="rId11"/>
    <p:sldId id="613" r:id="rId12"/>
    <p:sldId id="598" r:id="rId13"/>
    <p:sldId id="599" r:id="rId14"/>
    <p:sldId id="603" r:id="rId15"/>
    <p:sldId id="473" r:id="rId16"/>
    <p:sldId id="482" r:id="rId17"/>
    <p:sldId id="543" r:id="rId18"/>
    <p:sldId id="615" r:id="rId19"/>
    <p:sldId id="611" r:id="rId20"/>
    <p:sldId id="616" r:id="rId21"/>
    <p:sldId id="617" r:id="rId22"/>
    <p:sldId id="576" r:id="rId23"/>
    <p:sldId id="513" r:id="rId24"/>
    <p:sldId id="575" r:id="rId25"/>
    <p:sldId id="614" r:id="rId26"/>
    <p:sldId id="612"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8F8F8"/>
    <a:srgbClr val="36318C"/>
    <a:srgbClr val="FFFF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21" autoAdjust="0"/>
    <p:restoredTop sz="66784" autoAdjust="0"/>
  </p:normalViewPr>
  <p:slideViewPr>
    <p:cSldViewPr>
      <p:cViewPr varScale="1">
        <p:scale>
          <a:sx n="72" d="100"/>
          <a:sy n="72" d="100"/>
        </p:scale>
        <p:origin x="846" y="72"/>
      </p:cViewPr>
      <p:guideLst>
        <p:guide orient="horz" pos="2160"/>
        <p:guide pos="2880"/>
      </p:guideLst>
    </p:cSldViewPr>
  </p:slideViewPr>
  <p:outlineViewPr>
    <p:cViewPr>
      <p:scale>
        <a:sx n="33" d="100"/>
        <a:sy n="33" d="100"/>
      </p:scale>
      <p:origin x="0" y="-8214"/>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9" d="100"/>
          <a:sy n="79"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674C45-5390-4716-8FCE-4FB99170AAEB}" type="doc">
      <dgm:prSet loTypeId="urn:microsoft.com/office/officeart/2005/8/layout/funnel1" loCatId="process" qsTypeId="urn:microsoft.com/office/officeart/2005/8/quickstyle/simple1" qsCatId="simple" csTypeId="urn:microsoft.com/office/officeart/2005/8/colors/colorful1" csCatId="colorful" phldr="1"/>
      <dgm:spPr/>
      <dgm:t>
        <a:bodyPr/>
        <a:lstStyle/>
        <a:p>
          <a:endParaRPr lang="en-US"/>
        </a:p>
      </dgm:t>
    </dgm:pt>
    <dgm:pt modelId="{365BB846-06D4-464E-B189-AF4EE88E0977}">
      <dgm:prSet phldrT="[Text]"/>
      <dgm:spPr/>
      <dgm:t>
        <a:bodyPr/>
        <a:lstStyle/>
        <a:p>
          <a:r>
            <a:rPr lang="en-US" b="1" dirty="0" smtClean="0"/>
            <a:t>Staffed for  4 Patient Cases/Day; Received &gt; 20 Cases/Day </a:t>
          </a:r>
          <a:endParaRPr lang="en-US" b="1" dirty="0"/>
        </a:p>
      </dgm:t>
    </dgm:pt>
    <dgm:pt modelId="{75718636-4653-4DD1-AE67-283BBBE9254B}" type="parTrans" cxnId="{9CBE5645-84C9-46B0-BBBA-783865C4054D}">
      <dgm:prSet/>
      <dgm:spPr/>
      <dgm:t>
        <a:bodyPr/>
        <a:lstStyle/>
        <a:p>
          <a:endParaRPr lang="en-US"/>
        </a:p>
      </dgm:t>
    </dgm:pt>
    <dgm:pt modelId="{E81D4D83-E9E3-47B9-ABD0-A23D3A533705}" type="sibTrans" cxnId="{9CBE5645-84C9-46B0-BBBA-783865C4054D}">
      <dgm:prSet/>
      <dgm:spPr/>
      <dgm:t>
        <a:bodyPr/>
        <a:lstStyle/>
        <a:p>
          <a:endParaRPr lang="en-US"/>
        </a:p>
      </dgm:t>
    </dgm:pt>
    <dgm:pt modelId="{12D50892-76E1-4CB6-8D83-6C5335BB0754}">
      <dgm:prSet phldrT="[Text]" custT="1"/>
      <dgm:spPr/>
      <dgm:t>
        <a:bodyPr/>
        <a:lstStyle/>
        <a:p>
          <a:r>
            <a:rPr lang="en-US" sz="1400" b="1" dirty="0" smtClean="0"/>
            <a:t>Lack of  Automated Extractors</a:t>
          </a:r>
          <a:endParaRPr lang="en-US" sz="1400" b="1" dirty="0"/>
        </a:p>
      </dgm:t>
    </dgm:pt>
    <dgm:pt modelId="{C12D4306-8385-46DF-8ED0-07F1209B1F58}" type="parTrans" cxnId="{395EDA0F-A2A9-43DE-BB10-D6A1395B2C7E}">
      <dgm:prSet/>
      <dgm:spPr/>
      <dgm:t>
        <a:bodyPr/>
        <a:lstStyle/>
        <a:p>
          <a:endParaRPr lang="en-US"/>
        </a:p>
      </dgm:t>
    </dgm:pt>
    <dgm:pt modelId="{C58BCB82-4333-4907-80FE-90FFF8D0FD9D}" type="sibTrans" cxnId="{395EDA0F-A2A9-43DE-BB10-D6A1395B2C7E}">
      <dgm:prSet/>
      <dgm:spPr/>
      <dgm:t>
        <a:bodyPr/>
        <a:lstStyle/>
        <a:p>
          <a:endParaRPr lang="en-US"/>
        </a:p>
      </dgm:t>
    </dgm:pt>
    <dgm:pt modelId="{2048F03D-BDD3-4487-9EA5-E8DCA9EB7327}">
      <dgm:prSet phldrT="[Text]"/>
      <dgm:spPr/>
      <dgm:t>
        <a:bodyPr/>
        <a:lstStyle/>
        <a:p>
          <a:r>
            <a:rPr lang="en-US" b="1" dirty="0" smtClean="0"/>
            <a:t>1 Tumor Sample/ Sequencing Chip</a:t>
          </a:r>
          <a:endParaRPr lang="en-US" b="1" dirty="0"/>
        </a:p>
      </dgm:t>
    </dgm:pt>
    <dgm:pt modelId="{DF0618E7-D09A-4D3C-BE04-4B40097740D1}" type="parTrans" cxnId="{C379C3F5-D0AC-4150-B3BF-A3B9E076FF6D}">
      <dgm:prSet/>
      <dgm:spPr/>
      <dgm:t>
        <a:bodyPr/>
        <a:lstStyle/>
        <a:p>
          <a:endParaRPr lang="en-US"/>
        </a:p>
      </dgm:t>
    </dgm:pt>
    <dgm:pt modelId="{16EF7A16-BF5A-4D28-A719-3764B27B0102}" type="sibTrans" cxnId="{C379C3F5-D0AC-4150-B3BF-A3B9E076FF6D}">
      <dgm:prSet/>
      <dgm:spPr/>
      <dgm:t>
        <a:bodyPr/>
        <a:lstStyle/>
        <a:p>
          <a:endParaRPr lang="en-US"/>
        </a:p>
      </dgm:t>
    </dgm:pt>
    <dgm:pt modelId="{40FFECB3-8F83-4E48-B2FD-C1EFCB7F833F}">
      <dgm:prSet phldrT="[Text]" custT="1"/>
      <dgm:spPr/>
      <dgm:t>
        <a:bodyPr/>
        <a:lstStyle/>
        <a:p>
          <a:pPr>
            <a:lnSpc>
              <a:spcPct val="114000"/>
            </a:lnSpc>
            <a:spcBef>
              <a:spcPts val="300"/>
            </a:spcBef>
            <a:spcAft>
              <a:spcPts val="0"/>
            </a:spcAft>
          </a:pPr>
          <a:r>
            <a:rPr lang="en-US" sz="2400" b="1" dirty="0" smtClean="0">
              <a:solidFill>
                <a:schemeClr val="tx1">
                  <a:lumMod val="65000"/>
                  <a:lumOff val="35000"/>
                </a:schemeClr>
              </a:solidFill>
              <a:latin typeface="+mn-lt"/>
              <a:cs typeface="Arial" panose="020B0604020202020204" pitchFamily="34" charset="0"/>
            </a:rPr>
            <a:t>Avg 80 Samples/Week - by Week 8 </a:t>
          </a:r>
        </a:p>
        <a:p>
          <a:pPr>
            <a:lnSpc>
              <a:spcPct val="114000"/>
            </a:lnSpc>
            <a:spcBef>
              <a:spcPts val="300"/>
            </a:spcBef>
            <a:spcAft>
              <a:spcPts val="0"/>
            </a:spcAft>
          </a:pPr>
          <a:r>
            <a:rPr lang="en-US" sz="2400" b="1" dirty="0" smtClean="0">
              <a:solidFill>
                <a:schemeClr val="tx1">
                  <a:lumMod val="65000"/>
                  <a:lumOff val="35000"/>
                </a:schemeClr>
              </a:solidFill>
              <a:latin typeface="+mn-lt"/>
              <a:cs typeface="Arial" panose="020B0604020202020204" pitchFamily="34" charset="0"/>
            </a:rPr>
            <a:t>Bottleneck</a:t>
          </a:r>
        </a:p>
        <a:p>
          <a:pPr>
            <a:lnSpc>
              <a:spcPct val="114000"/>
            </a:lnSpc>
            <a:spcBef>
              <a:spcPct val="0"/>
            </a:spcBef>
            <a:spcAft>
              <a:spcPts val="0"/>
            </a:spcAft>
          </a:pPr>
          <a:r>
            <a:rPr lang="en-US" sz="2400" b="1" dirty="0" smtClean="0">
              <a:solidFill>
                <a:schemeClr val="tx1">
                  <a:lumMod val="65000"/>
                  <a:lumOff val="35000"/>
                </a:schemeClr>
              </a:solidFill>
              <a:latin typeface="+mn-lt"/>
              <a:cs typeface="Arial" panose="020B0604020202020204" pitchFamily="34" charset="0"/>
            </a:rPr>
            <a:t>Turn-around Times &gt; 14 Days</a:t>
          </a:r>
          <a:endParaRPr lang="en-US" sz="2400" b="1" dirty="0">
            <a:solidFill>
              <a:schemeClr val="tx1">
                <a:lumMod val="65000"/>
                <a:lumOff val="35000"/>
              </a:schemeClr>
            </a:solidFill>
            <a:latin typeface="+mn-lt"/>
            <a:cs typeface="Arial" panose="020B0604020202020204" pitchFamily="34" charset="0"/>
          </a:endParaRPr>
        </a:p>
      </dgm:t>
    </dgm:pt>
    <dgm:pt modelId="{56392CBF-2828-4FBE-8DEB-8B33678ECDD0}" type="sibTrans" cxnId="{3F05ECF1-849E-4328-95ED-D4B00F146909}">
      <dgm:prSet/>
      <dgm:spPr/>
      <dgm:t>
        <a:bodyPr/>
        <a:lstStyle/>
        <a:p>
          <a:endParaRPr lang="en-US"/>
        </a:p>
      </dgm:t>
    </dgm:pt>
    <dgm:pt modelId="{C1F8A2E3-C3C6-4834-AE89-067C6BF1426A}" type="parTrans" cxnId="{3F05ECF1-849E-4328-95ED-D4B00F146909}">
      <dgm:prSet/>
      <dgm:spPr/>
      <dgm:t>
        <a:bodyPr/>
        <a:lstStyle/>
        <a:p>
          <a:endParaRPr lang="en-US"/>
        </a:p>
      </dgm:t>
    </dgm:pt>
    <dgm:pt modelId="{9C943F56-2BE1-4973-A934-8F15E5E7CB7C}" type="pres">
      <dgm:prSet presAssocID="{79674C45-5390-4716-8FCE-4FB99170AAEB}" presName="Name0" presStyleCnt="0">
        <dgm:presLayoutVars>
          <dgm:chMax val="4"/>
          <dgm:resizeHandles val="exact"/>
        </dgm:presLayoutVars>
      </dgm:prSet>
      <dgm:spPr/>
      <dgm:t>
        <a:bodyPr/>
        <a:lstStyle/>
        <a:p>
          <a:endParaRPr lang="en-US"/>
        </a:p>
      </dgm:t>
    </dgm:pt>
    <dgm:pt modelId="{EA2F89EF-C458-409B-A5B8-D13C27D7BD9F}" type="pres">
      <dgm:prSet presAssocID="{79674C45-5390-4716-8FCE-4FB99170AAEB}" presName="ellipse" presStyleLbl="trBgShp" presStyleIdx="0" presStyleCnt="1" custLinFactNeighborX="-6223" custLinFactNeighborY="-1522"/>
      <dgm:spPr/>
    </dgm:pt>
    <dgm:pt modelId="{B0212C6B-D592-4C7A-AEC8-147356894FBE}" type="pres">
      <dgm:prSet presAssocID="{79674C45-5390-4716-8FCE-4FB99170AAEB}" presName="arrow1" presStyleLbl="fgShp" presStyleIdx="0" presStyleCnt="1" custLinFactNeighborX="-1282" custLinFactNeighborY="-25929"/>
      <dgm:spPr/>
    </dgm:pt>
    <dgm:pt modelId="{652019E1-66BC-4846-BAE0-8C71446DF8B7}" type="pres">
      <dgm:prSet presAssocID="{79674C45-5390-4716-8FCE-4FB99170AAEB}" presName="rectangle" presStyleLbl="revTx" presStyleIdx="0" presStyleCnt="1" custScaleX="146666" custLinFactNeighborX="683" custLinFactNeighborY="20427">
        <dgm:presLayoutVars>
          <dgm:bulletEnabled val="1"/>
        </dgm:presLayoutVars>
      </dgm:prSet>
      <dgm:spPr/>
      <dgm:t>
        <a:bodyPr/>
        <a:lstStyle/>
        <a:p>
          <a:endParaRPr lang="en-US"/>
        </a:p>
      </dgm:t>
    </dgm:pt>
    <dgm:pt modelId="{9E92AA7C-A013-405D-9B7E-9A77781A25CF}" type="pres">
      <dgm:prSet presAssocID="{12D50892-76E1-4CB6-8D83-6C5335BB0754}" presName="item1" presStyleLbl="node1" presStyleIdx="0" presStyleCnt="3" custLinFactNeighborX="-2547" custLinFactNeighborY="1593">
        <dgm:presLayoutVars>
          <dgm:bulletEnabled val="1"/>
        </dgm:presLayoutVars>
      </dgm:prSet>
      <dgm:spPr/>
      <dgm:t>
        <a:bodyPr/>
        <a:lstStyle/>
        <a:p>
          <a:endParaRPr lang="en-US"/>
        </a:p>
      </dgm:t>
    </dgm:pt>
    <dgm:pt modelId="{8663A172-9189-45FD-ABA1-A6271E3E0856}" type="pres">
      <dgm:prSet presAssocID="{2048F03D-BDD3-4487-9EA5-E8DCA9EB7327}" presName="item2" presStyleLbl="node1" presStyleIdx="1" presStyleCnt="3">
        <dgm:presLayoutVars>
          <dgm:bulletEnabled val="1"/>
        </dgm:presLayoutVars>
      </dgm:prSet>
      <dgm:spPr/>
      <dgm:t>
        <a:bodyPr/>
        <a:lstStyle/>
        <a:p>
          <a:endParaRPr lang="en-US"/>
        </a:p>
      </dgm:t>
    </dgm:pt>
    <dgm:pt modelId="{715C87EF-E177-4ED9-B769-2881909EF462}" type="pres">
      <dgm:prSet presAssocID="{40FFECB3-8F83-4E48-B2FD-C1EFCB7F833F}" presName="item3" presStyleLbl="node1" presStyleIdx="2" presStyleCnt="3">
        <dgm:presLayoutVars>
          <dgm:bulletEnabled val="1"/>
        </dgm:presLayoutVars>
      </dgm:prSet>
      <dgm:spPr/>
      <dgm:t>
        <a:bodyPr/>
        <a:lstStyle/>
        <a:p>
          <a:endParaRPr lang="en-US"/>
        </a:p>
      </dgm:t>
    </dgm:pt>
    <dgm:pt modelId="{9CD2CB46-50C8-46B9-B251-F9BF1E0651A7}" type="pres">
      <dgm:prSet presAssocID="{79674C45-5390-4716-8FCE-4FB99170AAEB}" presName="funnel" presStyleLbl="trAlignAcc1" presStyleIdx="0" presStyleCnt="1" custLinFactNeighborX="-1282" custLinFactNeighborY="710"/>
      <dgm:spPr/>
    </dgm:pt>
  </dgm:ptLst>
  <dgm:cxnLst>
    <dgm:cxn modelId="{395EDA0F-A2A9-43DE-BB10-D6A1395B2C7E}" srcId="{79674C45-5390-4716-8FCE-4FB99170AAEB}" destId="{12D50892-76E1-4CB6-8D83-6C5335BB0754}" srcOrd="1" destOrd="0" parTransId="{C12D4306-8385-46DF-8ED0-07F1209B1F58}" sibTransId="{C58BCB82-4333-4907-80FE-90FFF8D0FD9D}"/>
    <dgm:cxn modelId="{3F05ECF1-849E-4328-95ED-D4B00F146909}" srcId="{79674C45-5390-4716-8FCE-4FB99170AAEB}" destId="{40FFECB3-8F83-4E48-B2FD-C1EFCB7F833F}" srcOrd="3" destOrd="0" parTransId="{C1F8A2E3-C3C6-4834-AE89-067C6BF1426A}" sibTransId="{56392CBF-2828-4FBE-8DEB-8B33678ECDD0}"/>
    <dgm:cxn modelId="{31123F39-B07E-4E9B-BA2D-549ED3C0DD22}" type="presOf" srcId="{2048F03D-BDD3-4487-9EA5-E8DCA9EB7327}" destId="{9E92AA7C-A013-405D-9B7E-9A77781A25CF}" srcOrd="0" destOrd="0" presId="urn:microsoft.com/office/officeart/2005/8/layout/funnel1"/>
    <dgm:cxn modelId="{C379C3F5-D0AC-4150-B3BF-A3B9E076FF6D}" srcId="{79674C45-5390-4716-8FCE-4FB99170AAEB}" destId="{2048F03D-BDD3-4487-9EA5-E8DCA9EB7327}" srcOrd="2" destOrd="0" parTransId="{DF0618E7-D09A-4D3C-BE04-4B40097740D1}" sibTransId="{16EF7A16-BF5A-4D28-A719-3764B27B0102}"/>
    <dgm:cxn modelId="{ADE37F87-D720-4268-8D0A-E69EDE0B519A}" type="presOf" srcId="{12D50892-76E1-4CB6-8D83-6C5335BB0754}" destId="{8663A172-9189-45FD-ABA1-A6271E3E0856}" srcOrd="0" destOrd="0" presId="urn:microsoft.com/office/officeart/2005/8/layout/funnel1"/>
    <dgm:cxn modelId="{29B0E9E7-D78B-4D5D-A109-12610136A9B2}" type="presOf" srcId="{79674C45-5390-4716-8FCE-4FB99170AAEB}" destId="{9C943F56-2BE1-4973-A934-8F15E5E7CB7C}" srcOrd="0" destOrd="0" presId="urn:microsoft.com/office/officeart/2005/8/layout/funnel1"/>
    <dgm:cxn modelId="{1E2577C3-7B1C-4D94-932F-53FE9D731F10}" type="presOf" srcId="{365BB846-06D4-464E-B189-AF4EE88E0977}" destId="{715C87EF-E177-4ED9-B769-2881909EF462}" srcOrd="0" destOrd="0" presId="urn:microsoft.com/office/officeart/2005/8/layout/funnel1"/>
    <dgm:cxn modelId="{EF0B840A-748A-4EBC-9318-375863FFC76B}" type="presOf" srcId="{40FFECB3-8F83-4E48-B2FD-C1EFCB7F833F}" destId="{652019E1-66BC-4846-BAE0-8C71446DF8B7}" srcOrd="0" destOrd="0" presId="urn:microsoft.com/office/officeart/2005/8/layout/funnel1"/>
    <dgm:cxn modelId="{9CBE5645-84C9-46B0-BBBA-783865C4054D}" srcId="{79674C45-5390-4716-8FCE-4FB99170AAEB}" destId="{365BB846-06D4-464E-B189-AF4EE88E0977}" srcOrd="0" destOrd="0" parTransId="{75718636-4653-4DD1-AE67-283BBBE9254B}" sibTransId="{E81D4D83-E9E3-47B9-ABD0-A23D3A533705}"/>
    <dgm:cxn modelId="{F36DCB04-F60B-4802-B7A8-1BFA133A0B62}" type="presParOf" srcId="{9C943F56-2BE1-4973-A934-8F15E5E7CB7C}" destId="{EA2F89EF-C458-409B-A5B8-D13C27D7BD9F}" srcOrd="0" destOrd="0" presId="urn:microsoft.com/office/officeart/2005/8/layout/funnel1"/>
    <dgm:cxn modelId="{EB2E4CB6-44CE-4232-8685-6118760D30FB}" type="presParOf" srcId="{9C943F56-2BE1-4973-A934-8F15E5E7CB7C}" destId="{B0212C6B-D592-4C7A-AEC8-147356894FBE}" srcOrd="1" destOrd="0" presId="urn:microsoft.com/office/officeart/2005/8/layout/funnel1"/>
    <dgm:cxn modelId="{AEEA077E-2F2D-4FD4-94EC-BD74BDF1DC66}" type="presParOf" srcId="{9C943F56-2BE1-4973-A934-8F15E5E7CB7C}" destId="{652019E1-66BC-4846-BAE0-8C71446DF8B7}" srcOrd="2" destOrd="0" presId="urn:microsoft.com/office/officeart/2005/8/layout/funnel1"/>
    <dgm:cxn modelId="{52F5994D-0593-4B60-86F9-114A5679C2F9}" type="presParOf" srcId="{9C943F56-2BE1-4973-A934-8F15E5E7CB7C}" destId="{9E92AA7C-A013-405D-9B7E-9A77781A25CF}" srcOrd="3" destOrd="0" presId="urn:microsoft.com/office/officeart/2005/8/layout/funnel1"/>
    <dgm:cxn modelId="{B655EA0B-BB4C-423C-89F8-3A38910CF3E5}" type="presParOf" srcId="{9C943F56-2BE1-4973-A934-8F15E5E7CB7C}" destId="{8663A172-9189-45FD-ABA1-A6271E3E0856}" srcOrd="4" destOrd="0" presId="urn:microsoft.com/office/officeart/2005/8/layout/funnel1"/>
    <dgm:cxn modelId="{87ABBEE2-228F-4D39-BC48-E0388D6C0C14}" type="presParOf" srcId="{9C943F56-2BE1-4973-A934-8F15E5E7CB7C}" destId="{715C87EF-E177-4ED9-B769-2881909EF462}" srcOrd="5" destOrd="0" presId="urn:microsoft.com/office/officeart/2005/8/layout/funnel1"/>
    <dgm:cxn modelId="{6E306678-81D0-475A-8AD1-673157209683}" type="presParOf" srcId="{9C943F56-2BE1-4973-A934-8F15E5E7CB7C}" destId="{9CD2CB46-50C8-46B9-B251-F9BF1E0651A7}"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E25790-E9EB-4144-A5BF-B3A6B2A137A5}" type="doc">
      <dgm:prSet loTypeId="urn:microsoft.com/office/officeart/2009/3/layout/StepUpProcess" loCatId="process" qsTypeId="urn:microsoft.com/office/officeart/2005/8/quickstyle/simple1" qsCatId="simple" csTypeId="urn:microsoft.com/office/officeart/2005/8/colors/colorful3" csCatId="colorful" phldr="1"/>
      <dgm:spPr/>
      <dgm:t>
        <a:bodyPr/>
        <a:lstStyle/>
        <a:p>
          <a:endParaRPr lang="en-US"/>
        </a:p>
      </dgm:t>
    </dgm:pt>
    <dgm:pt modelId="{4DAB5CCB-8745-40F7-B1ED-B139A578EFBA}">
      <dgm:prSet phldrT="[Text]" custT="1"/>
      <dgm:spPr/>
      <dgm:t>
        <a:bodyPr/>
        <a:lstStyle/>
        <a:p>
          <a:r>
            <a:rPr lang="en-US" sz="1400" b="1" dirty="0" smtClean="0"/>
            <a:t>Adequate Staffing </a:t>
          </a:r>
          <a:endParaRPr lang="en-US" sz="1400" b="1" dirty="0"/>
        </a:p>
      </dgm:t>
    </dgm:pt>
    <dgm:pt modelId="{9F714E64-097C-4D19-BCA4-8C904004F033}" type="parTrans" cxnId="{8792E190-9AE8-4F75-B078-0B1EC5E66690}">
      <dgm:prSet/>
      <dgm:spPr/>
      <dgm:t>
        <a:bodyPr/>
        <a:lstStyle/>
        <a:p>
          <a:endParaRPr lang="en-US" sz="1400"/>
        </a:p>
      </dgm:t>
    </dgm:pt>
    <dgm:pt modelId="{3FB9E333-50FA-40FE-8A9A-2A53E7857795}" type="sibTrans" cxnId="{8792E190-9AE8-4F75-B078-0B1EC5E66690}">
      <dgm:prSet/>
      <dgm:spPr/>
      <dgm:t>
        <a:bodyPr/>
        <a:lstStyle/>
        <a:p>
          <a:endParaRPr lang="en-US" sz="1400"/>
        </a:p>
      </dgm:t>
    </dgm:pt>
    <dgm:pt modelId="{E8903658-C680-4DF8-A969-BC769FF1C2A2}">
      <dgm:prSet phldrT="[Text]" custT="1"/>
      <dgm:spPr/>
      <dgm:t>
        <a:bodyPr/>
        <a:lstStyle/>
        <a:p>
          <a:r>
            <a:rPr lang="en-US" sz="1400" b="1" dirty="0" smtClean="0"/>
            <a:t>QIAcube Automated Extractors</a:t>
          </a:r>
          <a:endParaRPr lang="en-US" sz="1400" b="1" dirty="0"/>
        </a:p>
      </dgm:t>
    </dgm:pt>
    <dgm:pt modelId="{F22EABB6-D049-4E5D-AD1F-86759DA0A397}" type="parTrans" cxnId="{CED773B8-4DC4-4849-9D0F-0C13351BBCA4}">
      <dgm:prSet/>
      <dgm:spPr/>
      <dgm:t>
        <a:bodyPr/>
        <a:lstStyle/>
        <a:p>
          <a:endParaRPr lang="en-US" sz="1400"/>
        </a:p>
      </dgm:t>
    </dgm:pt>
    <dgm:pt modelId="{866967B0-F1C3-4CCA-8B40-43454A53600A}" type="sibTrans" cxnId="{CED773B8-4DC4-4849-9D0F-0C13351BBCA4}">
      <dgm:prSet/>
      <dgm:spPr/>
      <dgm:t>
        <a:bodyPr/>
        <a:lstStyle/>
        <a:p>
          <a:endParaRPr lang="en-US" sz="1400"/>
        </a:p>
      </dgm:t>
    </dgm:pt>
    <dgm:pt modelId="{3C8BBEF2-8CAC-449D-91C3-907BECE16225}">
      <dgm:prSet phldrT="[Text]" custT="1"/>
      <dgm:spPr/>
      <dgm:t>
        <a:bodyPr/>
        <a:lstStyle/>
        <a:p>
          <a:r>
            <a:rPr lang="en-US" sz="1400" b="1" dirty="0" smtClean="0"/>
            <a:t>ThermoFisher Ion S5</a:t>
          </a:r>
          <a:r>
            <a:rPr lang="en-US" sz="1100" b="1" baseline="30000" dirty="0" smtClean="0"/>
            <a:t>TM</a:t>
          </a:r>
          <a:r>
            <a:rPr lang="en-US" sz="1400" b="1" dirty="0" smtClean="0"/>
            <a:t> -- 12 Tumor Samples/Chip and 2-3 Runs/Day</a:t>
          </a:r>
          <a:endParaRPr lang="en-US" sz="1400" b="1" dirty="0"/>
        </a:p>
      </dgm:t>
    </dgm:pt>
    <dgm:pt modelId="{15C9DD2D-0E71-4832-9516-53E6BFF7B3F2}" type="parTrans" cxnId="{94A640AD-2C60-4A0D-BEE4-211EEAE600FE}">
      <dgm:prSet/>
      <dgm:spPr/>
      <dgm:t>
        <a:bodyPr/>
        <a:lstStyle/>
        <a:p>
          <a:endParaRPr lang="en-US" sz="1400"/>
        </a:p>
      </dgm:t>
    </dgm:pt>
    <dgm:pt modelId="{564EAC08-916A-4C93-A15B-25508DB329D2}" type="sibTrans" cxnId="{94A640AD-2C60-4A0D-BEE4-211EEAE600FE}">
      <dgm:prSet/>
      <dgm:spPr/>
      <dgm:t>
        <a:bodyPr/>
        <a:lstStyle/>
        <a:p>
          <a:endParaRPr lang="en-US" sz="1400"/>
        </a:p>
      </dgm:t>
    </dgm:pt>
    <dgm:pt modelId="{A4E61C00-CA96-481D-A931-4EBBEDF29D51}">
      <dgm:prSet phldrT="[Text]" custT="1"/>
      <dgm:spPr/>
      <dgm:t>
        <a:bodyPr/>
        <a:lstStyle/>
        <a:p>
          <a:r>
            <a:rPr lang="en-US" sz="1400" b="1" dirty="0" smtClean="0"/>
            <a:t>Validated H&amp;E Microdissection</a:t>
          </a:r>
          <a:endParaRPr lang="en-US" sz="1400" b="1" dirty="0"/>
        </a:p>
      </dgm:t>
    </dgm:pt>
    <dgm:pt modelId="{65636486-7736-469E-B717-D91545740F28}" type="parTrans" cxnId="{3F3BA44D-13F6-4E6C-8827-380EE198C54D}">
      <dgm:prSet/>
      <dgm:spPr/>
      <dgm:t>
        <a:bodyPr/>
        <a:lstStyle/>
        <a:p>
          <a:endParaRPr lang="en-US" sz="1400"/>
        </a:p>
      </dgm:t>
    </dgm:pt>
    <dgm:pt modelId="{8C1D9B7A-AA9C-429F-84C0-C4CCE5EC1DA9}" type="sibTrans" cxnId="{3F3BA44D-13F6-4E6C-8827-380EE198C54D}">
      <dgm:prSet/>
      <dgm:spPr/>
      <dgm:t>
        <a:bodyPr/>
        <a:lstStyle/>
        <a:p>
          <a:endParaRPr lang="en-US" sz="1400"/>
        </a:p>
      </dgm:t>
    </dgm:pt>
    <dgm:pt modelId="{49155EB8-009E-42B6-A6F7-8F1C6B754327}" type="pres">
      <dgm:prSet presAssocID="{32E25790-E9EB-4144-A5BF-B3A6B2A137A5}" presName="rootnode" presStyleCnt="0">
        <dgm:presLayoutVars>
          <dgm:chMax/>
          <dgm:chPref/>
          <dgm:dir/>
          <dgm:animLvl val="lvl"/>
        </dgm:presLayoutVars>
      </dgm:prSet>
      <dgm:spPr/>
      <dgm:t>
        <a:bodyPr/>
        <a:lstStyle/>
        <a:p>
          <a:endParaRPr lang="en-US"/>
        </a:p>
      </dgm:t>
    </dgm:pt>
    <dgm:pt modelId="{1EF218AA-67F8-48DD-B1DC-D30B362AD792}" type="pres">
      <dgm:prSet presAssocID="{4DAB5CCB-8745-40F7-B1ED-B139A578EFBA}" presName="composite" presStyleCnt="0"/>
      <dgm:spPr/>
    </dgm:pt>
    <dgm:pt modelId="{15E239B5-2565-4B62-B25E-0AEF7F050DD0}" type="pres">
      <dgm:prSet presAssocID="{4DAB5CCB-8745-40F7-B1ED-B139A578EFBA}" presName="LShape" presStyleLbl="alignNode1" presStyleIdx="0" presStyleCnt="7"/>
      <dgm:spPr/>
    </dgm:pt>
    <dgm:pt modelId="{CB809028-DB3C-4398-8DCC-C1FDA819D424}" type="pres">
      <dgm:prSet presAssocID="{4DAB5CCB-8745-40F7-B1ED-B139A578EFBA}" presName="ParentText" presStyleLbl="revTx" presStyleIdx="0" presStyleCnt="4">
        <dgm:presLayoutVars>
          <dgm:chMax val="0"/>
          <dgm:chPref val="0"/>
          <dgm:bulletEnabled val="1"/>
        </dgm:presLayoutVars>
      </dgm:prSet>
      <dgm:spPr/>
      <dgm:t>
        <a:bodyPr/>
        <a:lstStyle/>
        <a:p>
          <a:endParaRPr lang="en-US"/>
        </a:p>
      </dgm:t>
    </dgm:pt>
    <dgm:pt modelId="{8537D1D6-41F7-42EF-897B-1FCA22CC9338}" type="pres">
      <dgm:prSet presAssocID="{4DAB5CCB-8745-40F7-B1ED-B139A578EFBA}" presName="Triangle" presStyleLbl="alignNode1" presStyleIdx="1" presStyleCnt="7"/>
      <dgm:spPr/>
    </dgm:pt>
    <dgm:pt modelId="{700707D5-EF41-4E76-B764-4AB51E95635B}" type="pres">
      <dgm:prSet presAssocID="{3FB9E333-50FA-40FE-8A9A-2A53E7857795}" presName="sibTrans" presStyleCnt="0"/>
      <dgm:spPr/>
    </dgm:pt>
    <dgm:pt modelId="{BE2B179F-D171-4E26-AF08-045A98FE62E7}" type="pres">
      <dgm:prSet presAssocID="{3FB9E333-50FA-40FE-8A9A-2A53E7857795}" presName="space" presStyleCnt="0"/>
      <dgm:spPr/>
    </dgm:pt>
    <dgm:pt modelId="{20A74B6A-8E3C-447E-8E28-40E1C29EDB2B}" type="pres">
      <dgm:prSet presAssocID="{A4E61C00-CA96-481D-A931-4EBBEDF29D51}" presName="composite" presStyleCnt="0"/>
      <dgm:spPr/>
    </dgm:pt>
    <dgm:pt modelId="{332721FB-E1D4-4D37-A2AF-4ADDC75BD621}" type="pres">
      <dgm:prSet presAssocID="{A4E61C00-CA96-481D-A931-4EBBEDF29D51}" presName="LShape" presStyleLbl="alignNode1" presStyleIdx="2" presStyleCnt="7"/>
      <dgm:spPr/>
    </dgm:pt>
    <dgm:pt modelId="{973C3C5B-4D32-47AA-8BEF-05333D4043E4}" type="pres">
      <dgm:prSet presAssocID="{A4E61C00-CA96-481D-A931-4EBBEDF29D51}" presName="ParentText" presStyleLbl="revTx" presStyleIdx="1" presStyleCnt="4">
        <dgm:presLayoutVars>
          <dgm:chMax val="0"/>
          <dgm:chPref val="0"/>
          <dgm:bulletEnabled val="1"/>
        </dgm:presLayoutVars>
      </dgm:prSet>
      <dgm:spPr/>
      <dgm:t>
        <a:bodyPr/>
        <a:lstStyle/>
        <a:p>
          <a:endParaRPr lang="en-US"/>
        </a:p>
      </dgm:t>
    </dgm:pt>
    <dgm:pt modelId="{7532A75E-BFAA-4ECF-B8BA-A4E1E730DBED}" type="pres">
      <dgm:prSet presAssocID="{A4E61C00-CA96-481D-A931-4EBBEDF29D51}" presName="Triangle" presStyleLbl="alignNode1" presStyleIdx="3" presStyleCnt="7"/>
      <dgm:spPr/>
    </dgm:pt>
    <dgm:pt modelId="{27C29361-1F81-4289-A2BC-56E377E34881}" type="pres">
      <dgm:prSet presAssocID="{8C1D9B7A-AA9C-429F-84C0-C4CCE5EC1DA9}" presName="sibTrans" presStyleCnt="0"/>
      <dgm:spPr/>
    </dgm:pt>
    <dgm:pt modelId="{2FB7AAE9-DEF9-4DC6-A162-E8FD12EF9787}" type="pres">
      <dgm:prSet presAssocID="{8C1D9B7A-AA9C-429F-84C0-C4CCE5EC1DA9}" presName="space" presStyleCnt="0"/>
      <dgm:spPr/>
    </dgm:pt>
    <dgm:pt modelId="{349A7BB6-548A-4E4B-825D-DA21BC039D4A}" type="pres">
      <dgm:prSet presAssocID="{E8903658-C680-4DF8-A969-BC769FF1C2A2}" presName="composite" presStyleCnt="0"/>
      <dgm:spPr/>
    </dgm:pt>
    <dgm:pt modelId="{0F929364-2AD4-43AB-B3DA-917B0C8E72CD}" type="pres">
      <dgm:prSet presAssocID="{E8903658-C680-4DF8-A969-BC769FF1C2A2}" presName="LShape" presStyleLbl="alignNode1" presStyleIdx="4" presStyleCnt="7"/>
      <dgm:spPr/>
    </dgm:pt>
    <dgm:pt modelId="{6F240257-19DB-4388-8301-C48DE7D69DBA}" type="pres">
      <dgm:prSet presAssocID="{E8903658-C680-4DF8-A969-BC769FF1C2A2}" presName="ParentText" presStyleLbl="revTx" presStyleIdx="2" presStyleCnt="4">
        <dgm:presLayoutVars>
          <dgm:chMax val="0"/>
          <dgm:chPref val="0"/>
          <dgm:bulletEnabled val="1"/>
        </dgm:presLayoutVars>
      </dgm:prSet>
      <dgm:spPr/>
      <dgm:t>
        <a:bodyPr/>
        <a:lstStyle/>
        <a:p>
          <a:endParaRPr lang="en-US"/>
        </a:p>
      </dgm:t>
    </dgm:pt>
    <dgm:pt modelId="{5098D280-4CFB-400E-BA5F-C4E33227EE95}" type="pres">
      <dgm:prSet presAssocID="{E8903658-C680-4DF8-A969-BC769FF1C2A2}" presName="Triangle" presStyleLbl="alignNode1" presStyleIdx="5" presStyleCnt="7"/>
      <dgm:spPr/>
    </dgm:pt>
    <dgm:pt modelId="{153C3398-24BC-4B18-8733-F1B48D648CFA}" type="pres">
      <dgm:prSet presAssocID="{866967B0-F1C3-4CCA-8B40-43454A53600A}" presName="sibTrans" presStyleCnt="0"/>
      <dgm:spPr/>
    </dgm:pt>
    <dgm:pt modelId="{C2AAECDE-7A60-4C6A-BBFB-CABC00631E10}" type="pres">
      <dgm:prSet presAssocID="{866967B0-F1C3-4CCA-8B40-43454A53600A}" presName="space" presStyleCnt="0"/>
      <dgm:spPr/>
    </dgm:pt>
    <dgm:pt modelId="{F4A3B533-FE5C-4C6C-A329-1338AC9F7E15}" type="pres">
      <dgm:prSet presAssocID="{3C8BBEF2-8CAC-449D-91C3-907BECE16225}" presName="composite" presStyleCnt="0"/>
      <dgm:spPr/>
    </dgm:pt>
    <dgm:pt modelId="{42673E7A-94C7-4D77-A57C-CA4C6385EC42}" type="pres">
      <dgm:prSet presAssocID="{3C8BBEF2-8CAC-449D-91C3-907BECE16225}" presName="LShape" presStyleLbl="alignNode1" presStyleIdx="6" presStyleCnt="7"/>
      <dgm:spPr/>
    </dgm:pt>
    <dgm:pt modelId="{F8905104-74B0-4BB8-BB22-EA5DC66BA0BD}" type="pres">
      <dgm:prSet presAssocID="{3C8BBEF2-8CAC-449D-91C3-907BECE16225}" presName="ParentText" presStyleLbl="revTx" presStyleIdx="3" presStyleCnt="4">
        <dgm:presLayoutVars>
          <dgm:chMax val="0"/>
          <dgm:chPref val="0"/>
          <dgm:bulletEnabled val="1"/>
        </dgm:presLayoutVars>
      </dgm:prSet>
      <dgm:spPr/>
      <dgm:t>
        <a:bodyPr/>
        <a:lstStyle/>
        <a:p>
          <a:endParaRPr lang="en-US"/>
        </a:p>
      </dgm:t>
    </dgm:pt>
  </dgm:ptLst>
  <dgm:cxnLst>
    <dgm:cxn modelId="{CED773B8-4DC4-4849-9D0F-0C13351BBCA4}" srcId="{32E25790-E9EB-4144-A5BF-B3A6B2A137A5}" destId="{E8903658-C680-4DF8-A969-BC769FF1C2A2}" srcOrd="2" destOrd="0" parTransId="{F22EABB6-D049-4E5D-AD1F-86759DA0A397}" sibTransId="{866967B0-F1C3-4CCA-8B40-43454A53600A}"/>
    <dgm:cxn modelId="{21C0C7E6-702F-4265-B7E8-CA9FDE0A182D}" type="presOf" srcId="{E8903658-C680-4DF8-A969-BC769FF1C2A2}" destId="{6F240257-19DB-4388-8301-C48DE7D69DBA}" srcOrd="0" destOrd="0" presId="urn:microsoft.com/office/officeart/2009/3/layout/StepUpProcess"/>
    <dgm:cxn modelId="{3F3BA44D-13F6-4E6C-8827-380EE198C54D}" srcId="{32E25790-E9EB-4144-A5BF-B3A6B2A137A5}" destId="{A4E61C00-CA96-481D-A931-4EBBEDF29D51}" srcOrd="1" destOrd="0" parTransId="{65636486-7736-469E-B717-D91545740F28}" sibTransId="{8C1D9B7A-AA9C-429F-84C0-C4CCE5EC1DA9}"/>
    <dgm:cxn modelId="{220AC259-202A-4FEC-A738-9A5C98B38D33}" type="presOf" srcId="{4DAB5CCB-8745-40F7-B1ED-B139A578EFBA}" destId="{CB809028-DB3C-4398-8DCC-C1FDA819D424}" srcOrd="0" destOrd="0" presId="urn:microsoft.com/office/officeart/2009/3/layout/StepUpProcess"/>
    <dgm:cxn modelId="{94A640AD-2C60-4A0D-BEE4-211EEAE600FE}" srcId="{32E25790-E9EB-4144-A5BF-B3A6B2A137A5}" destId="{3C8BBEF2-8CAC-449D-91C3-907BECE16225}" srcOrd="3" destOrd="0" parTransId="{15C9DD2D-0E71-4832-9516-53E6BFF7B3F2}" sibTransId="{564EAC08-916A-4C93-A15B-25508DB329D2}"/>
    <dgm:cxn modelId="{5D9B0C97-2606-4A84-A6E8-E3A2E490B861}" type="presOf" srcId="{32E25790-E9EB-4144-A5BF-B3A6B2A137A5}" destId="{49155EB8-009E-42B6-A6F7-8F1C6B754327}" srcOrd="0" destOrd="0" presId="urn:microsoft.com/office/officeart/2009/3/layout/StepUpProcess"/>
    <dgm:cxn modelId="{937A8808-79EE-44EB-B151-25D09978EF78}" type="presOf" srcId="{3C8BBEF2-8CAC-449D-91C3-907BECE16225}" destId="{F8905104-74B0-4BB8-BB22-EA5DC66BA0BD}" srcOrd="0" destOrd="0" presId="urn:microsoft.com/office/officeart/2009/3/layout/StepUpProcess"/>
    <dgm:cxn modelId="{C3E334F9-9BFC-4CAC-A8B3-B005BFE70F5E}" type="presOf" srcId="{A4E61C00-CA96-481D-A931-4EBBEDF29D51}" destId="{973C3C5B-4D32-47AA-8BEF-05333D4043E4}" srcOrd="0" destOrd="0" presId="urn:microsoft.com/office/officeart/2009/3/layout/StepUpProcess"/>
    <dgm:cxn modelId="{8792E190-9AE8-4F75-B078-0B1EC5E66690}" srcId="{32E25790-E9EB-4144-A5BF-B3A6B2A137A5}" destId="{4DAB5CCB-8745-40F7-B1ED-B139A578EFBA}" srcOrd="0" destOrd="0" parTransId="{9F714E64-097C-4D19-BCA4-8C904004F033}" sibTransId="{3FB9E333-50FA-40FE-8A9A-2A53E7857795}"/>
    <dgm:cxn modelId="{5E3F89B6-53C2-4BB4-BF3A-B61EBF11A5A6}" type="presParOf" srcId="{49155EB8-009E-42B6-A6F7-8F1C6B754327}" destId="{1EF218AA-67F8-48DD-B1DC-D30B362AD792}" srcOrd="0" destOrd="0" presId="urn:microsoft.com/office/officeart/2009/3/layout/StepUpProcess"/>
    <dgm:cxn modelId="{51CF9F21-6A55-445E-863B-C4C1A2AB2175}" type="presParOf" srcId="{1EF218AA-67F8-48DD-B1DC-D30B362AD792}" destId="{15E239B5-2565-4B62-B25E-0AEF7F050DD0}" srcOrd="0" destOrd="0" presId="urn:microsoft.com/office/officeart/2009/3/layout/StepUpProcess"/>
    <dgm:cxn modelId="{7A03C5BA-3CF9-4D8E-BA47-68A9409EDF56}" type="presParOf" srcId="{1EF218AA-67F8-48DD-B1DC-D30B362AD792}" destId="{CB809028-DB3C-4398-8DCC-C1FDA819D424}" srcOrd="1" destOrd="0" presId="urn:microsoft.com/office/officeart/2009/3/layout/StepUpProcess"/>
    <dgm:cxn modelId="{626F8826-B3ED-446F-9F24-484FF655A6CC}" type="presParOf" srcId="{1EF218AA-67F8-48DD-B1DC-D30B362AD792}" destId="{8537D1D6-41F7-42EF-897B-1FCA22CC9338}" srcOrd="2" destOrd="0" presId="urn:microsoft.com/office/officeart/2009/3/layout/StepUpProcess"/>
    <dgm:cxn modelId="{7FBD12F0-1A49-49FF-84B2-BAA9779B9F9A}" type="presParOf" srcId="{49155EB8-009E-42B6-A6F7-8F1C6B754327}" destId="{700707D5-EF41-4E76-B764-4AB51E95635B}" srcOrd="1" destOrd="0" presId="urn:microsoft.com/office/officeart/2009/3/layout/StepUpProcess"/>
    <dgm:cxn modelId="{30401770-DDCD-40D1-B101-30A2BAD55E3F}" type="presParOf" srcId="{700707D5-EF41-4E76-B764-4AB51E95635B}" destId="{BE2B179F-D171-4E26-AF08-045A98FE62E7}" srcOrd="0" destOrd="0" presId="urn:microsoft.com/office/officeart/2009/3/layout/StepUpProcess"/>
    <dgm:cxn modelId="{58E79FEC-2CF2-4251-BC80-37A6EE95C447}" type="presParOf" srcId="{49155EB8-009E-42B6-A6F7-8F1C6B754327}" destId="{20A74B6A-8E3C-447E-8E28-40E1C29EDB2B}" srcOrd="2" destOrd="0" presId="urn:microsoft.com/office/officeart/2009/3/layout/StepUpProcess"/>
    <dgm:cxn modelId="{50DE69A5-5E08-4FBE-AEF8-24A4B4949153}" type="presParOf" srcId="{20A74B6A-8E3C-447E-8E28-40E1C29EDB2B}" destId="{332721FB-E1D4-4D37-A2AF-4ADDC75BD621}" srcOrd="0" destOrd="0" presId="urn:microsoft.com/office/officeart/2009/3/layout/StepUpProcess"/>
    <dgm:cxn modelId="{402DC064-A696-4249-822E-36BA81ED5E66}" type="presParOf" srcId="{20A74B6A-8E3C-447E-8E28-40E1C29EDB2B}" destId="{973C3C5B-4D32-47AA-8BEF-05333D4043E4}" srcOrd="1" destOrd="0" presId="urn:microsoft.com/office/officeart/2009/3/layout/StepUpProcess"/>
    <dgm:cxn modelId="{16DC1B71-11CE-4B6A-8434-E92C48D4E381}" type="presParOf" srcId="{20A74B6A-8E3C-447E-8E28-40E1C29EDB2B}" destId="{7532A75E-BFAA-4ECF-B8BA-A4E1E730DBED}" srcOrd="2" destOrd="0" presId="urn:microsoft.com/office/officeart/2009/3/layout/StepUpProcess"/>
    <dgm:cxn modelId="{1DAC19F6-34B9-499D-9F16-FC389670C7F5}" type="presParOf" srcId="{49155EB8-009E-42B6-A6F7-8F1C6B754327}" destId="{27C29361-1F81-4289-A2BC-56E377E34881}" srcOrd="3" destOrd="0" presId="urn:microsoft.com/office/officeart/2009/3/layout/StepUpProcess"/>
    <dgm:cxn modelId="{F189C561-AEB9-4ACE-AC07-B2313F1DBA45}" type="presParOf" srcId="{27C29361-1F81-4289-A2BC-56E377E34881}" destId="{2FB7AAE9-DEF9-4DC6-A162-E8FD12EF9787}" srcOrd="0" destOrd="0" presId="urn:microsoft.com/office/officeart/2009/3/layout/StepUpProcess"/>
    <dgm:cxn modelId="{12D8739B-1718-427D-BC77-B55069772DA0}" type="presParOf" srcId="{49155EB8-009E-42B6-A6F7-8F1C6B754327}" destId="{349A7BB6-548A-4E4B-825D-DA21BC039D4A}" srcOrd="4" destOrd="0" presId="urn:microsoft.com/office/officeart/2009/3/layout/StepUpProcess"/>
    <dgm:cxn modelId="{7E2E78EB-20AD-470B-9B8B-B4981144B2CC}" type="presParOf" srcId="{349A7BB6-548A-4E4B-825D-DA21BC039D4A}" destId="{0F929364-2AD4-43AB-B3DA-917B0C8E72CD}" srcOrd="0" destOrd="0" presId="urn:microsoft.com/office/officeart/2009/3/layout/StepUpProcess"/>
    <dgm:cxn modelId="{61EDB740-1409-498F-AAAD-3B988C8E4ED3}" type="presParOf" srcId="{349A7BB6-548A-4E4B-825D-DA21BC039D4A}" destId="{6F240257-19DB-4388-8301-C48DE7D69DBA}" srcOrd="1" destOrd="0" presId="urn:microsoft.com/office/officeart/2009/3/layout/StepUpProcess"/>
    <dgm:cxn modelId="{A09C4493-D746-4046-9C6A-7EC957E6F57E}" type="presParOf" srcId="{349A7BB6-548A-4E4B-825D-DA21BC039D4A}" destId="{5098D280-4CFB-400E-BA5F-C4E33227EE95}" srcOrd="2" destOrd="0" presId="urn:microsoft.com/office/officeart/2009/3/layout/StepUpProcess"/>
    <dgm:cxn modelId="{5B2C4036-99FF-4897-8725-FA4562718B05}" type="presParOf" srcId="{49155EB8-009E-42B6-A6F7-8F1C6B754327}" destId="{153C3398-24BC-4B18-8733-F1B48D648CFA}" srcOrd="5" destOrd="0" presId="urn:microsoft.com/office/officeart/2009/3/layout/StepUpProcess"/>
    <dgm:cxn modelId="{9274BAAA-EC9C-4F3D-B398-3B45DEEAA654}" type="presParOf" srcId="{153C3398-24BC-4B18-8733-F1B48D648CFA}" destId="{C2AAECDE-7A60-4C6A-BBFB-CABC00631E10}" srcOrd="0" destOrd="0" presId="urn:microsoft.com/office/officeart/2009/3/layout/StepUpProcess"/>
    <dgm:cxn modelId="{B2A9BD86-4840-4B69-A96C-C7F75EB945E8}" type="presParOf" srcId="{49155EB8-009E-42B6-A6F7-8F1C6B754327}" destId="{F4A3B533-FE5C-4C6C-A329-1338AC9F7E15}" srcOrd="6" destOrd="0" presId="urn:microsoft.com/office/officeart/2009/3/layout/StepUpProcess"/>
    <dgm:cxn modelId="{99453411-30FE-462D-8224-362865AE6541}" type="presParOf" srcId="{F4A3B533-FE5C-4C6C-A329-1338AC9F7E15}" destId="{42673E7A-94C7-4D77-A57C-CA4C6385EC42}" srcOrd="0" destOrd="0" presId="urn:microsoft.com/office/officeart/2009/3/layout/StepUpProcess"/>
    <dgm:cxn modelId="{4EEFD56A-0AFE-4608-A3E3-B31E90DD5F63}" type="presParOf" srcId="{F4A3B533-FE5C-4C6C-A329-1338AC9F7E15}" destId="{F8905104-74B0-4BB8-BB22-EA5DC66BA0BD}"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E7274D-30C6-477D-BAE6-0AAE09BCE1C4}" type="doc">
      <dgm:prSet loTypeId="urn:microsoft.com/office/officeart/2005/8/layout/gear1" loCatId="relationship" qsTypeId="urn:microsoft.com/office/officeart/2005/8/quickstyle/simple1" qsCatId="simple" csTypeId="urn:microsoft.com/office/officeart/2005/8/colors/colorful3" csCatId="colorful" phldr="1"/>
      <dgm:spPr/>
    </dgm:pt>
    <dgm:pt modelId="{B736559E-0EF5-4741-8490-C7EDA847C84A}">
      <dgm:prSet phldrT="[Text]" custT="1"/>
      <dgm:spPr/>
      <dgm:t>
        <a:bodyPr/>
        <a:lstStyle/>
        <a:p>
          <a:endParaRPr lang="en-US" sz="2000" dirty="0" smtClean="0">
            <a:solidFill>
              <a:srgbClr val="C00000"/>
            </a:solidFill>
          </a:endParaRPr>
        </a:p>
        <a:p>
          <a:r>
            <a:rPr lang="en-US" sz="1800" dirty="0" smtClean="0">
              <a:solidFill>
                <a:srgbClr val="C00000"/>
              </a:solidFill>
            </a:rPr>
            <a:t>CALL CENTER</a:t>
          </a:r>
          <a:endParaRPr lang="en-US" sz="1800" dirty="0">
            <a:solidFill>
              <a:srgbClr val="C00000"/>
            </a:solidFill>
          </a:endParaRPr>
        </a:p>
      </dgm:t>
    </dgm:pt>
    <dgm:pt modelId="{B3F8D48F-6C3E-429C-AA80-A36E26F7FFA3}" type="parTrans" cxnId="{53609CFF-CCD2-4582-9677-4FA8491ECDF6}">
      <dgm:prSet/>
      <dgm:spPr/>
      <dgm:t>
        <a:bodyPr/>
        <a:lstStyle/>
        <a:p>
          <a:endParaRPr lang="en-US"/>
        </a:p>
      </dgm:t>
    </dgm:pt>
    <dgm:pt modelId="{5F1E63AC-14D7-426F-8CED-EF7D7503581B}" type="sibTrans" cxnId="{53609CFF-CCD2-4582-9677-4FA8491ECDF6}">
      <dgm:prSet/>
      <dgm:spPr/>
      <dgm:t>
        <a:bodyPr/>
        <a:lstStyle/>
        <a:p>
          <a:endParaRPr lang="en-US"/>
        </a:p>
      </dgm:t>
    </dgm:pt>
    <dgm:pt modelId="{88BA3523-D35A-42F9-A888-12AD7146DAC0}">
      <dgm:prSet phldrT="[Text]" custT="1"/>
      <dgm:spPr/>
      <dgm:t>
        <a:bodyPr/>
        <a:lstStyle/>
        <a:p>
          <a:r>
            <a:rPr lang="en-US" sz="1400" b="1" dirty="0" smtClean="0"/>
            <a:t>Calls from Clinical Sites</a:t>
          </a:r>
          <a:endParaRPr lang="en-US" sz="1400" b="1" dirty="0"/>
        </a:p>
      </dgm:t>
    </dgm:pt>
    <dgm:pt modelId="{CC16745A-8737-4541-9DD1-887FF3736C8A}" type="parTrans" cxnId="{41901215-E162-450D-817A-1418301C9816}">
      <dgm:prSet/>
      <dgm:spPr/>
      <dgm:t>
        <a:bodyPr/>
        <a:lstStyle/>
        <a:p>
          <a:endParaRPr lang="en-US"/>
        </a:p>
      </dgm:t>
    </dgm:pt>
    <dgm:pt modelId="{3E8406C8-6C67-47D0-B789-AD267E9AF6A2}" type="sibTrans" cxnId="{41901215-E162-450D-817A-1418301C9816}">
      <dgm:prSet/>
      <dgm:spPr/>
      <dgm:t>
        <a:bodyPr/>
        <a:lstStyle/>
        <a:p>
          <a:endParaRPr lang="en-US"/>
        </a:p>
      </dgm:t>
    </dgm:pt>
    <dgm:pt modelId="{01B1964A-949B-44F9-BBD7-4961B4A1DFE5}">
      <dgm:prSet phldrT="[Text]" custT="1"/>
      <dgm:spPr/>
      <dgm:t>
        <a:bodyPr/>
        <a:lstStyle/>
        <a:p>
          <a:r>
            <a:rPr lang="en-US" sz="1400" b="1" dirty="0" smtClean="0"/>
            <a:t>Calls from Sequencing Labs</a:t>
          </a:r>
          <a:endParaRPr lang="en-US" sz="1400" b="1" dirty="0"/>
        </a:p>
      </dgm:t>
    </dgm:pt>
    <dgm:pt modelId="{75B7DC7A-D8B0-4C14-8009-B62483A81AD2}" type="parTrans" cxnId="{D0151952-466A-4CBB-83AD-1DE542054AFA}">
      <dgm:prSet/>
      <dgm:spPr/>
      <dgm:t>
        <a:bodyPr/>
        <a:lstStyle/>
        <a:p>
          <a:endParaRPr lang="en-US"/>
        </a:p>
      </dgm:t>
    </dgm:pt>
    <dgm:pt modelId="{8BB209BF-9ECB-4E0F-9B3C-58CF16F4BDE2}" type="sibTrans" cxnId="{D0151952-466A-4CBB-83AD-1DE542054AFA}">
      <dgm:prSet/>
      <dgm:spPr/>
      <dgm:t>
        <a:bodyPr/>
        <a:lstStyle/>
        <a:p>
          <a:endParaRPr lang="en-US"/>
        </a:p>
      </dgm:t>
    </dgm:pt>
    <dgm:pt modelId="{1920A66C-5DF2-438F-B6D8-B8454A5B828C}" type="pres">
      <dgm:prSet presAssocID="{E5E7274D-30C6-477D-BAE6-0AAE09BCE1C4}" presName="composite" presStyleCnt="0">
        <dgm:presLayoutVars>
          <dgm:chMax val="3"/>
          <dgm:animLvl val="lvl"/>
          <dgm:resizeHandles val="exact"/>
        </dgm:presLayoutVars>
      </dgm:prSet>
      <dgm:spPr/>
    </dgm:pt>
    <dgm:pt modelId="{40140B82-D722-464C-B177-025F13D31199}" type="pres">
      <dgm:prSet presAssocID="{B736559E-0EF5-4741-8490-C7EDA847C84A}" presName="gear1" presStyleLbl="node1" presStyleIdx="0" presStyleCnt="3" custLinFactNeighborX="-3516" custLinFactNeighborY="400">
        <dgm:presLayoutVars>
          <dgm:chMax val="1"/>
          <dgm:bulletEnabled val="1"/>
        </dgm:presLayoutVars>
      </dgm:prSet>
      <dgm:spPr/>
      <dgm:t>
        <a:bodyPr/>
        <a:lstStyle/>
        <a:p>
          <a:endParaRPr lang="en-US"/>
        </a:p>
      </dgm:t>
    </dgm:pt>
    <dgm:pt modelId="{84637D3C-B2FE-4DCD-8144-73137DA72E2C}" type="pres">
      <dgm:prSet presAssocID="{B736559E-0EF5-4741-8490-C7EDA847C84A}" presName="gear1srcNode" presStyleLbl="node1" presStyleIdx="0" presStyleCnt="3"/>
      <dgm:spPr/>
      <dgm:t>
        <a:bodyPr/>
        <a:lstStyle/>
        <a:p>
          <a:endParaRPr lang="en-US"/>
        </a:p>
      </dgm:t>
    </dgm:pt>
    <dgm:pt modelId="{A4184378-6C0F-45A0-A9D4-2FC053F855A9}" type="pres">
      <dgm:prSet presAssocID="{B736559E-0EF5-4741-8490-C7EDA847C84A}" presName="gear1dstNode" presStyleLbl="node1" presStyleIdx="0" presStyleCnt="3"/>
      <dgm:spPr/>
      <dgm:t>
        <a:bodyPr/>
        <a:lstStyle/>
        <a:p>
          <a:endParaRPr lang="en-US"/>
        </a:p>
      </dgm:t>
    </dgm:pt>
    <dgm:pt modelId="{93A96E8A-243E-4864-8E0A-B9C36B822E71}" type="pres">
      <dgm:prSet presAssocID="{88BA3523-D35A-42F9-A888-12AD7146DAC0}" presName="gear2" presStyleLbl="node1" presStyleIdx="1" presStyleCnt="3" custScaleX="148133" custScaleY="138375" custLinFactNeighborX="-3931" custLinFactNeighborY="14492">
        <dgm:presLayoutVars>
          <dgm:chMax val="1"/>
          <dgm:bulletEnabled val="1"/>
        </dgm:presLayoutVars>
      </dgm:prSet>
      <dgm:spPr/>
      <dgm:t>
        <a:bodyPr/>
        <a:lstStyle/>
        <a:p>
          <a:endParaRPr lang="en-US"/>
        </a:p>
      </dgm:t>
    </dgm:pt>
    <dgm:pt modelId="{9E6F48AE-C39B-4281-BCCE-603D0793819D}" type="pres">
      <dgm:prSet presAssocID="{88BA3523-D35A-42F9-A888-12AD7146DAC0}" presName="gear2srcNode" presStyleLbl="node1" presStyleIdx="1" presStyleCnt="3"/>
      <dgm:spPr/>
      <dgm:t>
        <a:bodyPr/>
        <a:lstStyle/>
        <a:p>
          <a:endParaRPr lang="en-US"/>
        </a:p>
      </dgm:t>
    </dgm:pt>
    <dgm:pt modelId="{1670B913-C5D4-4D02-AEEA-46B11EE681EF}" type="pres">
      <dgm:prSet presAssocID="{88BA3523-D35A-42F9-A888-12AD7146DAC0}" presName="gear2dstNode" presStyleLbl="node1" presStyleIdx="1" presStyleCnt="3"/>
      <dgm:spPr/>
      <dgm:t>
        <a:bodyPr/>
        <a:lstStyle/>
        <a:p>
          <a:endParaRPr lang="en-US"/>
        </a:p>
      </dgm:t>
    </dgm:pt>
    <dgm:pt modelId="{C588488B-838C-4154-B4EE-9FB0197E1E2D}" type="pres">
      <dgm:prSet presAssocID="{01B1964A-949B-44F9-BBD7-4961B4A1DFE5}" presName="gear3" presStyleLbl="node1" presStyleIdx="2" presStyleCnt="3" custScaleX="151930" custScaleY="143117"/>
      <dgm:spPr/>
      <dgm:t>
        <a:bodyPr/>
        <a:lstStyle/>
        <a:p>
          <a:endParaRPr lang="en-US"/>
        </a:p>
      </dgm:t>
    </dgm:pt>
    <dgm:pt modelId="{F9A6F8B6-0D8D-41FC-996D-C35A831041C2}" type="pres">
      <dgm:prSet presAssocID="{01B1964A-949B-44F9-BBD7-4961B4A1DFE5}" presName="gear3tx" presStyleLbl="node1" presStyleIdx="2" presStyleCnt="3">
        <dgm:presLayoutVars>
          <dgm:chMax val="1"/>
          <dgm:bulletEnabled val="1"/>
        </dgm:presLayoutVars>
      </dgm:prSet>
      <dgm:spPr/>
      <dgm:t>
        <a:bodyPr/>
        <a:lstStyle/>
        <a:p>
          <a:endParaRPr lang="en-US"/>
        </a:p>
      </dgm:t>
    </dgm:pt>
    <dgm:pt modelId="{200B58E0-3B34-4002-8E9E-315F592AFFC9}" type="pres">
      <dgm:prSet presAssocID="{01B1964A-949B-44F9-BBD7-4961B4A1DFE5}" presName="gear3srcNode" presStyleLbl="node1" presStyleIdx="2" presStyleCnt="3"/>
      <dgm:spPr/>
      <dgm:t>
        <a:bodyPr/>
        <a:lstStyle/>
        <a:p>
          <a:endParaRPr lang="en-US"/>
        </a:p>
      </dgm:t>
    </dgm:pt>
    <dgm:pt modelId="{F5977D68-0BF2-4850-8D89-57312D69F267}" type="pres">
      <dgm:prSet presAssocID="{01B1964A-949B-44F9-BBD7-4961B4A1DFE5}" presName="gear3dstNode" presStyleLbl="node1" presStyleIdx="2" presStyleCnt="3"/>
      <dgm:spPr/>
      <dgm:t>
        <a:bodyPr/>
        <a:lstStyle/>
        <a:p>
          <a:endParaRPr lang="en-US"/>
        </a:p>
      </dgm:t>
    </dgm:pt>
    <dgm:pt modelId="{0C5E5764-175B-4827-A212-042D64288FFA}" type="pres">
      <dgm:prSet presAssocID="{5F1E63AC-14D7-426F-8CED-EF7D7503581B}" presName="connector1" presStyleLbl="sibTrans2D1" presStyleIdx="0" presStyleCnt="3"/>
      <dgm:spPr/>
      <dgm:t>
        <a:bodyPr/>
        <a:lstStyle/>
        <a:p>
          <a:endParaRPr lang="en-US"/>
        </a:p>
      </dgm:t>
    </dgm:pt>
    <dgm:pt modelId="{54057083-2EDF-4E1A-9775-C0DB3D20EC71}" type="pres">
      <dgm:prSet presAssocID="{3E8406C8-6C67-47D0-B789-AD267E9AF6A2}" presName="connector2" presStyleLbl="sibTrans2D1" presStyleIdx="1" presStyleCnt="3"/>
      <dgm:spPr/>
      <dgm:t>
        <a:bodyPr/>
        <a:lstStyle/>
        <a:p>
          <a:endParaRPr lang="en-US"/>
        </a:p>
      </dgm:t>
    </dgm:pt>
    <dgm:pt modelId="{F31218CE-9442-4FBC-8BC7-67CCFBF8C4E3}" type="pres">
      <dgm:prSet presAssocID="{8BB209BF-9ECB-4E0F-9B3C-58CF16F4BDE2}" presName="connector3" presStyleLbl="sibTrans2D1" presStyleIdx="2" presStyleCnt="3"/>
      <dgm:spPr/>
      <dgm:t>
        <a:bodyPr/>
        <a:lstStyle/>
        <a:p>
          <a:endParaRPr lang="en-US"/>
        </a:p>
      </dgm:t>
    </dgm:pt>
  </dgm:ptLst>
  <dgm:cxnLst>
    <dgm:cxn modelId="{D0151952-466A-4CBB-83AD-1DE542054AFA}" srcId="{E5E7274D-30C6-477D-BAE6-0AAE09BCE1C4}" destId="{01B1964A-949B-44F9-BBD7-4961B4A1DFE5}" srcOrd="2" destOrd="0" parTransId="{75B7DC7A-D8B0-4C14-8009-B62483A81AD2}" sibTransId="{8BB209BF-9ECB-4E0F-9B3C-58CF16F4BDE2}"/>
    <dgm:cxn modelId="{DEADCCCE-FDA8-4D29-A3CC-D513F11CE0D0}" type="presOf" srcId="{B736559E-0EF5-4741-8490-C7EDA847C84A}" destId="{84637D3C-B2FE-4DCD-8144-73137DA72E2C}" srcOrd="1" destOrd="0" presId="urn:microsoft.com/office/officeart/2005/8/layout/gear1"/>
    <dgm:cxn modelId="{53609CFF-CCD2-4582-9677-4FA8491ECDF6}" srcId="{E5E7274D-30C6-477D-BAE6-0AAE09BCE1C4}" destId="{B736559E-0EF5-4741-8490-C7EDA847C84A}" srcOrd="0" destOrd="0" parTransId="{B3F8D48F-6C3E-429C-AA80-A36E26F7FFA3}" sibTransId="{5F1E63AC-14D7-426F-8CED-EF7D7503581B}"/>
    <dgm:cxn modelId="{6278F84D-27E8-4F2C-BFE2-C830D84482FF}" type="presOf" srcId="{01B1964A-949B-44F9-BBD7-4961B4A1DFE5}" destId="{F5977D68-0BF2-4850-8D89-57312D69F267}" srcOrd="3" destOrd="0" presId="urn:microsoft.com/office/officeart/2005/8/layout/gear1"/>
    <dgm:cxn modelId="{76D8165E-ECAA-4665-8A54-E36762BCFD8D}" type="presOf" srcId="{B736559E-0EF5-4741-8490-C7EDA847C84A}" destId="{A4184378-6C0F-45A0-A9D4-2FC053F855A9}" srcOrd="2" destOrd="0" presId="urn:microsoft.com/office/officeart/2005/8/layout/gear1"/>
    <dgm:cxn modelId="{84F79F8D-F4EB-42E6-9059-6B94A7CFDBD4}" type="presOf" srcId="{01B1964A-949B-44F9-BBD7-4961B4A1DFE5}" destId="{200B58E0-3B34-4002-8E9E-315F592AFFC9}" srcOrd="2" destOrd="0" presId="urn:microsoft.com/office/officeart/2005/8/layout/gear1"/>
    <dgm:cxn modelId="{E13DD970-F9DC-4A02-B7A2-21CFD461CEBD}" type="presOf" srcId="{B736559E-0EF5-4741-8490-C7EDA847C84A}" destId="{40140B82-D722-464C-B177-025F13D31199}" srcOrd="0" destOrd="0" presId="urn:microsoft.com/office/officeart/2005/8/layout/gear1"/>
    <dgm:cxn modelId="{B2BAE3A2-13BC-4A0A-A7CA-6D765E3E1FFD}" type="presOf" srcId="{3E8406C8-6C67-47D0-B789-AD267E9AF6A2}" destId="{54057083-2EDF-4E1A-9775-C0DB3D20EC71}" srcOrd="0" destOrd="0" presId="urn:microsoft.com/office/officeart/2005/8/layout/gear1"/>
    <dgm:cxn modelId="{DF750E20-7DE8-4AA9-B7CE-38B71E16463C}" type="presOf" srcId="{88BA3523-D35A-42F9-A888-12AD7146DAC0}" destId="{1670B913-C5D4-4D02-AEEA-46B11EE681EF}" srcOrd="2" destOrd="0" presId="urn:microsoft.com/office/officeart/2005/8/layout/gear1"/>
    <dgm:cxn modelId="{E15C3F78-E86B-483C-A0D3-0C50FF836F18}" type="presOf" srcId="{88BA3523-D35A-42F9-A888-12AD7146DAC0}" destId="{9E6F48AE-C39B-4281-BCCE-603D0793819D}" srcOrd="1" destOrd="0" presId="urn:microsoft.com/office/officeart/2005/8/layout/gear1"/>
    <dgm:cxn modelId="{D35A9AC7-927B-4951-B01A-4A206D35ACEE}" type="presOf" srcId="{01B1964A-949B-44F9-BBD7-4961B4A1DFE5}" destId="{F9A6F8B6-0D8D-41FC-996D-C35A831041C2}" srcOrd="1" destOrd="0" presId="urn:microsoft.com/office/officeart/2005/8/layout/gear1"/>
    <dgm:cxn modelId="{ECC8A9AB-D42F-47C8-9745-B60810FAE016}" type="presOf" srcId="{88BA3523-D35A-42F9-A888-12AD7146DAC0}" destId="{93A96E8A-243E-4864-8E0A-B9C36B822E71}" srcOrd="0" destOrd="0" presId="urn:microsoft.com/office/officeart/2005/8/layout/gear1"/>
    <dgm:cxn modelId="{B0AD55C0-23D1-46C9-AFC3-2B12A5A29CEE}" type="presOf" srcId="{01B1964A-949B-44F9-BBD7-4961B4A1DFE5}" destId="{C588488B-838C-4154-B4EE-9FB0197E1E2D}" srcOrd="0" destOrd="0" presId="urn:microsoft.com/office/officeart/2005/8/layout/gear1"/>
    <dgm:cxn modelId="{64B46E26-71DD-44D1-9E32-D5942F039345}" type="presOf" srcId="{8BB209BF-9ECB-4E0F-9B3C-58CF16F4BDE2}" destId="{F31218CE-9442-4FBC-8BC7-67CCFBF8C4E3}" srcOrd="0" destOrd="0" presId="urn:microsoft.com/office/officeart/2005/8/layout/gear1"/>
    <dgm:cxn modelId="{41901215-E162-450D-817A-1418301C9816}" srcId="{E5E7274D-30C6-477D-BAE6-0AAE09BCE1C4}" destId="{88BA3523-D35A-42F9-A888-12AD7146DAC0}" srcOrd="1" destOrd="0" parTransId="{CC16745A-8737-4541-9DD1-887FF3736C8A}" sibTransId="{3E8406C8-6C67-47D0-B789-AD267E9AF6A2}"/>
    <dgm:cxn modelId="{F79DC9F3-DCA5-42F4-A321-BC6E05DB7A36}" type="presOf" srcId="{E5E7274D-30C6-477D-BAE6-0AAE09BCE1C4}" destId="{1920A66C-5DF2-438F-B6D8-B8454A5B828C}" srcOrd="0" destOrd="0" presId="urn:microsoft.com/office/officeart/2005/8/layout/gear1"/>
    <dgm:cxn modelId="{EB7ED7AA-DB24-4F83-A634-D45B61D89F92}" type="presOf" srcId="{5F1E63AC-14D7-426F-8CED-EF7D7503581B}" destId="{0C5E5764-175B-4827-A212-042D64288FFA}" srcOrd="0" destOrd="0" presId="urn:microsoft.com/office/officeart/2005/8/layout/gear1"/>
    <dgm:cxn modelId="{9F00FF50-7BEC-4AE4-A257-0FBCE81DBDCC}" type="presParOf" srcId="{1920A66C-5DF2-438F-B6D8-B8454A5B828C}" destId="{40140B82-D722-464C-B177-025F13D31199}" srcOrd="0" destOrd="0" presId="urn:microsoft.com/office/officeart/2005/8/layout/gear1"/>
    <dgm:cxn modelId="{AD53ACC4-521B-4631-BA43-A88771E96CBE}" type="presParOf" srcId="{1920A66C-5DF2-438F-B6D8-B8454A5B828C}" destId="{84637D3C-B2FE-4DCD-8144-73137DA72E2C}" srcOrd="1" destOrd="0" presId="urn:microsoft.com/office/officeart/2005/8/layout/gear1"/>
    <dgm:cxn modelId="{8C1E1FC7-A61B-4293-B551-212C5824A6FB}" type="presParOf" srcId="{1920A66C-5DF2-438F-B6D8-B8454A5B828C}" destId="{A4184378-6C0F-45A0-A9D4-2FC053F855A9}" srcOrd="2" destOrd="0" presId="urn:microsoft.com/office/officeart/2005/8/layout/gear1"/>
    <dgm:cxn modelId="{4C47FEC8-F8F6-42E6-AEBF-F4E77AC4ECAC}" type="presParOf" srcId="{1920A66C-5DF2-438F-B6D8-B8454A5B828C}" destId="{93A96E8A-243E-4864-8E0A-B9C36B822E71}" srcOrd="3" destOrd="0" presId="urn:microsoft.com/office/officeart/2005/8/layout/gear1"/>
    <dgm:cxn modelId="{74BBC1B3-96C8-452B-973D-056CE266CA44}" type="presParOf" srcId="{1920A66C-5DF2-438F-B6D8-B8454A5B828C}" destId="{9E6F48AE-C39B-4281-BCCE-603D0793819D}" srcOrd="4" destOrd="0" presId="urn:microsoft.com/office/officeart/2005/8/layout/gear1"/>
    <dgm:cxn modelId="{3A2DD193-BB06-40BE-8400-A68CD8661A8F}" type="presParOf" srcId="{1920A66C-5DF2-438F-B6D8-B8454A5B828C}" destId="{1670B913-C5D4-4D02-AEEA-46B11EE681EF}" srcOrd="5" destOrd="0" presId="urn:microsoft.com/office/officeart/2005/8/layout/gear1"/>
    <dgm:cxn modelId="{A345C2BD-F9EE-49FC-B511-EDC3997C001C}" type="presParOf" srcId="{1920A66C-5DF2-438F-B6D8-B8454A5B828C}" destId="{C588488B-838C-4154-B4EE-9FB0197E1E2D}" srcOrd="6" destOrd="0" presId="urn:microsoft.com/office/officeart/2005/8/layout/gear1"/>
    <dgm:cxn modelId="{C0EEE0C1-4E48-402F-A5D4-397D4B9E84DB}" type="presParOf" srcId="{1920A66C-5DF2-438F-B6D8-B8454A5B828C}" destId="{F9A6F8B6-0D8D-41FC-996D-C35A831041C2}" srcOrd="7" destOrd="0" presId="urn:microsoft.com/office/officeart/2005/8/layout/gear1"/>
    <dgm:cxn modelId="{A8DDA868-D088-4A79-BD97-A3822E51923E}" type="presParOf" srcId="{1920A66C-5DF2-438F-B6D8-B8454A5B828C}" destId="{200B58E0-3B34-4002-8E9E-315F592AFFC9}" srcOrd="8" destOrd="0" presId="urn:microsoft.com/office/officeart/2005/8/layout/gear1"/>
    <dgm:cxn modelId="{3910C3C7-AB40-4F16-B327-C859BFC32B10}" type="presParOf" srcId="{1920A66C-5DF2-438F-B6D8-B8454A5B828C}" destId="{F5977D68-0BF2-4850-8D89-57312D69F267}" srcOrd="9" destOrd="0" presId="urn:microsoft.com/office/officeart/2005/8/layout/gear1"/>
    <dgm:cxn modelId="{9D8E4B0A-1267-4128-BABC-261CEAA6139B}" type="presParOf" srcId="{1920A66C-5DF2-438F-B6D8-B8454A5B828C}" destId="{0C5E5764-175B-4827-A212-042D64288FFA}" srcOrd="10" destOrd="0" presId="urn:microsoft.com/office/officeart/2005/8/layout/gear1"/>
    <dgm:cxn modelId="{4AE0BD8C-49C1-4AC2-9B54-66EACBED923B}" type="presParOf" srcId="{1920A66C-5DF2-438F-B6D8-B8454A5B828C}" destId="{54057083-2EDF-4E1A-9775-C0DB3D20EC71}" srcOrd="11" destOrd="0" presId="urn:microsoft.com/office/officeart/2005/8/layout/gear1"/>
    <dgm:cxn modelId="{93B7B062-45D8-4E2C-AFCF-D763E23590BB}" type="presParOf" srcId="{1920A66C-5DF2-438F-B6D8-B8454A5B828C}" destId="{F31218CE-9442-4FBC-8BC7-67CCFBF8C4E3}" srcOrd="12" destOrd="0" presId="urn:microsoft.com/office/officeart/2005/8/layout/gear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2F89EF-C458-409B-A5B8-D13C27D7BD9F}">
      <dsp:nvSpPr>
        <dsp:cNvPr id="0" name=""/>
        <dsp:cNvSpPr/>
      </dsp:nvSpPr>
      <dsp:spPr>
        <a:xfrm>
          <a:off x="810479" y="195763"/>
          <a:ext cx="3833622" cy="133136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212C6B-D592-4C7A-AEC8-147356894FBE}">
      <dsp:nvSpPr>
        <dsp:cNvPr id="0" name=""/>
        <dsp:cNvSpPr/>
      </dsp:nvSpPr>
      <dsp:spPr>
        <a:xfrm>
          <a:off x="2590800" y="3352801"/>
          <a:ext cx="742950" cy="475487"/>
        </a:xfrm>
        <a:prstGeom prst="down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2019E1-66BC-4846-BAE0-8C71446DF8B7}">
      <dsp:nvSpPr>
        <dsp:cNvPr id="0" name=""/>
        <dsp:cNvSpPr/>
      </dsp:nvSpPr>
      <dsp:spPr>
        <a:xfrm>
          <a:off x="380984" y="3909059"/>
          <a:ext cx="5230344" cy="891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114000"/>
            </a:lnSpc>
            <a:spcBef>
              <a:spcPct val="0"/>
            </a:spcBef>
            <a:spcAft>
              <a:spcPts val="0"/>
            </a:spcAft>
          </a:pPr>
          <a:r>
            <a:rPr lang="en-US" sz="2400" b="1" kern="1200" dirty="0" smtClean="0">
              <a:solidFill>
                <a:schemeClr val="tx1">
                  <a:lumMod val="65000"/>
                  <a:lumOff val="35000"/>
                </a:schemeClr>
              </a:solidFill>
              <a:latin typeface="+mn-lt"/>
              <a:cs typeface="Arial" panose="020B0604020202020204" pitchFamily="34" charset="0"/>
            </a:rPr>
            <a:t>Avg 80 Samples/Week - by Week 8 </a:t>
          </a:r>
        </a:p>
        <a:p>
          <a:pPr lvl="0" algn="ctr" defTabSz="1066800">
            <a:lnSpc>
              <a:spcPct val="114000"/>
            </a:lnSpc>
            <a:spcBef>
              <a:spcPct val="0"/>
            </a:spcBef>
            <a:spcAft>
              <a:spcPts val="0"/>
            </a:spcAft>
          </a:pPr>
          <a:r>
            <a:rPr lang="en-US" sz="2400" b="1" kern="1200" dirty="0" smtClean="0">
              <a:solidFill>
                <a:schemeClr val="tx1">
                  <a:lumMod val="65000"/>
                  <a:lumOff val="35000"/>
                </a:schemeClr>
              </a:solidFill>
              <a:latin typeface="+mn-lt"/>
              <a:cs typeface="Arial" panose="020B0604020202020204" pitchFamily="34" charset="0"/>
            </a:rPr>
            <a:t>Bottleneck</a:t>
          </a:r>
        </a:p>
        <a:p>
          <a:pPr lvl="0" algn="ctr" defTabSz="1066800">
            <a:lnSpc>
              <a:spcPct val="114000"/>
            </a:lnSpc>
            <a:spcBef>
              <a:spcPct val="0"/>
            </a:spcBef>
            <a:spcAft>
              <a:spcPts val="0"/>
            </a:spcAft>
          </a:pPr>
          <a:r>
            <a:rPr lang="en-US" sz="2400" b="1" kern="1200" dirty="0" smtClean="0">
              <a:solidFill>
                <a:schemeClr val="tx1">
                  <a:lumMod val="65000"/>
                  <a:lumOff val="35000"/>
                </a:schemeClr>
              </a:solidFill>
              <a:latin typeface="+mn-lt"/>
              <a:cs typeface="Arial" panose="020B0604020202020204" pitchFamily="34" charset="0"/>
            </a:rPr>
            <a:t>Turn-around Times &gt; 14 Days</a:t>
          </a:r>
          <a:endParaRPr lang="en-US" sz="2400" b="1" kern="1200" dirty="0">
            <a:solidFill>
              <a:schemeClr val="tx1">
                <a:lumMod val="65000"/>
                <a:lumOff val="35000"/>
              </a:schemeClr>
            </a:solidFill>
            <a:latin typeface="+mn-lt"/>
            <a:cs typeface="Arial" panose="020B0604020202020204" pitchFamily="34" charset="0"/>
          </a:endParaRPr>
        </a:p>
      </dsp:txBody>
      <dsp:txXfrm>
        <a:off x="380984" y="3909059"/>
        <a:ext cx="5230344" cy="891540"/>
      </dsp:txXfrm>
    </dsp:sp>
    <dsp:sp modelId="{9E92AA7C-A013-405D-9B7E-9A77781A25CF}">
      <dsp:nvSpPr>
        <dsp:cNvPr id="0" name=""/>
        <dsp:cNvSpPr/>
      </dsp:nvSpPr>
      <dsp:spPr>
        <a:xfrm>
          <a:off x="2408758" y="1671520"/>
          <a:ext cx="1337310" cy="133731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1 Tumor Sample/ Sequencing Chip</a:t>
          </a:r>
          <a:endParaRPr lang="en-US" sz="1200" b="1" kern="1200" dirty="0"/>
        </a:p>
      </dsp:txBody>
      <dsp:txXfrm>
        <a:off x="2604603" y="1867365"/>
        <a:ext cx="945620" cy="945620"/>
      </dsp:txXfrm>
    </dsp:sp>
    <dsp:sp modelId="{8663A172-9189-45FD-ABA1-A6271E3E0856}">
      <dsp:nvSpPr>
        <dsp:cNvPr id="0" name=""/>
        <dsp:cNvSpPr/>
      </dsp:nvSpPr>
      <dsp:spPr>
        <a:xfrm>
          <a:off x="1485899" y="646937"/>
          <a:ext cx="1337310" cy="133731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Lack of  Automated Extractors</a:t>
          </a:r>
          <a:endParaRPr lang="en-US" sz="1400" b="1" kern="1200" dirty="0"/>
        </a:p>
      </dsp:txBody>
      <dsp:txXfrm>
        <a:off x="1681744" y="842782"/>
        <a:ext cx="945620" cy="945620"/>
      </dsp:txXfrm>
    </dsp:sp>
    <dsp:sp modelId="{715C87EF-E177-4ED9-B769-2881909EF462}">
      <dsp:nvSpPr>
        <dsp:cNvPr id="0" name=""/>
        <dsp:cNvSpPr/>
      </dsp:nvSpPr>
      <dsp:spPr>
        <a:xfrm>
          <a:off x="2852927" y="323605"/>
          <a:ext cx="1337310" cy="133731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Staffed for  4 Patient Cases/Day; Received &gt; 20 Cases/Day </a:t>
          </a:r>
          <a:endParaRPr lang="en-US" sz="1200" b="1" kern="1200" dirty="0"/>
        </a:p>
      </dsp:txBody>
      <dsp:txXfrm>
        <a:off x="3048772" y="519450"/>
        <a:ext cx="945620" cy="945620"/>
      </dsp:txXfrm>
    </dsp:sp>
    <dsp:sp modelId="{9CD2CB46-50C8-46B9-B251-F9BF1E0651A7}">
      <dsp:nvSpPr>
        <dsp:cNvPr id="0" name=""/>
        <dsp:cNvSpPr/>
      </dsp:nvSpPr>
      <dsp:spPr>
        <a:xfrm>
          <a:off x="838202" y="76209"/>
          <a:ext cx="4160520" cy="3328416"/>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239B5-2565-4B62-B25E-0AEF7F050DD0}">
      <dsp:nvSpPr>
        <dsp:cNvPr id="0" name=""/>
        <dsp:cNvSpPr/>
      </dsp:nvSpPr>
      <dsp:spPr>
        <a:xfrm rot="5400000">
          <a:off x="348380" y="1623872"/>
          <a:ext cx="1041318" cy="1732731"/>
        </a:xfrm>
        <a:prstGeom prst="corner">
          <a:avLst>
            <a:gd name="adj1" fmla="val 16120"/>
            <a:gd name="adj2" fmla="val 161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809028-DB3C-4398-8DCC-C1FDA819D424}">
      <dsp:nvSpPr>
        <dsp:cNvPr id="0" name=""/>
        <dsp:cNvSpPr/>
      </dsp:nvSpPr>
      <dsp:spPr>
        <a:xfrm>
          <a:off x="174558" y="2141585"/>
          <a:ext cx="1564319" cy="1371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t>Adequate Staffing </a:t>
          </a:r>
          <a:endParaRPr lang="en-US" sz="1400" b="1" kern="1200" dirty="0"/>
        </a:p>
      </dsp:txBody>
      <dsp:txXfrm>
        <a:off x="174558" y="2141585"/>
        <a:ext cx="1564319" cy="1371217"/>
      </dsp:txXfrm>
    </dsp:sp>
    <dsp:sp modelId="{8537D1D6-41F7-42EF-897B-1FCA22CC9338}">
      <dsp:nvSpPr>
        <dsp:cNvPr id="0" name=""/>
        <dsp:cNvSpPr/>
      </dsp:nvSpPr>
      <dsp:spPr>
        <a:xfrm>
          <a:off x="1443723" y="1496306"/>
          <a:ext cx="295154" cy="295154"/>
        </a:xfrm>
        <a:prstGeom prst="triangle">
          <a:avLst>
            <a:gd name="adj" fmla="val 100000"/>
          </a:avLst>
        </a:prstGeom>
        <a:solidFill>
          <a:schemeClr val="accent3">
            <a:hueOff val="1875044"/>
            <a:satOff val="-2813"/>
            <a:lumOff val="-458"/>
            <a:alphaOff val="0"/>
          </a:schemeClr>
        </a:solidFill>
        <a:ln w="25400" cap="flat" cmpd="sng" algn="ctr">
          <a:solidFill>
            <a:schemeClr val="accent3">
              <a:hueOff val="1875044"/>
              <a:satOff val="-2813"/>
              <a:lumOff val="-4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2721FB-E1D4-4D37-A2AF-4ADDC75BD621}">
      <dsp:nvSpPr>
        <dsp:cNvPr id="0" name=""/>
        <dsp:cNvSpPr/>
      </dsp:nvSpPr>
      <dsp:spPr>
        <a:xfrm rot="5400000">
          <a:off x="2263413" y="1149995"/>
          <a:ext cx="1041318" cy="1732731"/>
        </a:xfrm>
        <a:prstGeom prst="corner">
          <a:avLst>
            <a:gd name="adj1" fmla="val 16120"/>
            <a:gd name="adj2" fmla="val 16110"/>
          </a:avLst>
        </a:prstGeom>
        <a:solidFill>
          <a:schemeClr val="accent3">
            <a:hueOff val="3750088"/>
            <a:satOff val="-5627"/>
            <a:lumOff val="-915"/>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3C3C5B-4D32-47AA-8BEF-05333D4043E4}">
      <dsp:nvSpPr>
        <dsp:cNvPr id="0" name=""/>
        <dsp:cNvSpPr/>
      </dsp:nvSpPr>
      <dsp:spPr>
        <a:xfrm>
          <a:off x="2089591" y="1667709"/>
          <a:ext cx="1564319" cy="1371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t>Validated H&amp;E Microdissection</a:t>
          </a:r>
          <a:endParaRPr lang="en-US" sz="1400" b="1" kern="1200" dirty="0"/>
        </a:p>
      </dsp:txBody>
      <dsp:txXfrm>
        <a:off x="2089591" y="1667709"/>
        <a:ext cx="1564319" cy="1371217"/>
      </dsp:txXfrm>
    </dsp:sp>
    <dsp:sp modelId="{7532A75E-BFAA-4ECF-B8BA-A4E1E730DBED}">
      <dsp:nvSpPr>
        <dsp:cNvPr id="0" name=""/>
        <dsp:cNvSpPr/>
      </dsp:nvSpPr>
      <dsp:spPr>
        <a:xfrm>
          <a:off x="3358755" y="1022430"/>
          <a:ext cx="295154" cy="295154"/>
        </a:xfrm>
        <a:prstGeom prst="triangle">
          <a:avLst>
            <a:gd name="adj" fmla="val 100000"/>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929364-2AD4-43AB-B3DA-917B0C8E72CD}">
      <dsp:nvSpPr>
        <dsp:cNvPr id="0" name=""/>
        <dsp:cNvSpPr/>
      </dsp:nvSpPr>
      <dsp:spPr>
        <a:xfrm rot="5400000">
          <a:off x="4178445" y="676119"/>
          <a:ext cx="1041318" cy="1732731"/>
        </a:xfrm>
        <a:prstGeom prst="corner">
          <a:avLst>
            <a:gd name="adj1" fmla="val 16120"/>
            <a:gd name="adj2" fmla="val 16110"/>
          </a:avLst>
        </a:prstGeom>
        <a:solidFill>
          <a:schemeClr val="accent3">
            <a:hueOff val="7500176"/>
            <a:satOff val="-11253"/>
            <a:lumOff val="-183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240257-19DB-4388-8301-C48DE7D69DBA}">
      <dsp:nvSpPr>
        <dsp:cNvPr id="0" name=""/>
        <dsp:cNvSpPr/>
      </dsp:nvSpPr>
      <dsp:spPr>
        <a:xfrm>
          <a:off x="4004623" y="1193832"/>
          <a:ext cx="1564319" cy="1371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t>QIAcube Automated Extractors</a:t>
          </a:r>
          <a:endParaRPr lang="en-US" sz="1400" b="1" kern="1200" dirty="0"/>
        </a:p>
      </dsp:txBody>
      <dsp:txXfrm>
        <a:off x="4004623" y="1193832"/>
        <a:ext cx="1564319" cy="1371217"/>
      </dsp:txXfrm>
    </dsp:sp>
    <dsp:sp modelId="{5098D280-4CFB-400E-BA5F-C4E33227EE95}">
      <dsp:nvSpPr>
        <dsp:cNvPr id="0" name=""/>
        <dsp:cNvSpPr/>
      </dsp:nvSpPr>
      <dsp:spPr>
        <a:xfrm>
          <a:off x="5273788" y="548553"/>
          <a:ext cx="295154" cy="295154"/>
        </a:xfrm>
        <a:prstGeom prst="triangle">
          <a:avLst>
            <a:gd name="adj" fmla="val 100000"/>
          </a:avLst>
        </a:prstGeom>
        <a:solidFill>
          <a:schemeClr val="accent3">
            <a:hueOff val="9375220"/>
            <a:satOff val="-14067"/>
            <a:lumOff val="-2288"/>
            <a:alphaOff val="0"/>
          </a:schemeClr>
        </a:solidFill>
        <a:ln w="25400" cap="flat" cmpd="sng" algn="ctr">
          <a:solidFill>
            <a:schemeClr val="accent3">
              <a:hueOff val="9375220"/>
              <a:satOff val="-14067"/>
              <a:lumOff val="-22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673E7A-94C7-4D77-A57C-CA4C6385EC42}">
      <dsp:nvSpPr>
        <dsp:cNvPr id="0" name=""/>
        <dsp:cNvSpPr/>
      </dsp:nvSpPr>
      <dsp:spPr>
        <a:xfrm rot="5400000">
          <a:off x="6093478" y="202242"/>
          <a:ext cx="1041318" cy="1732731"/>
        </a:xfrm>
        <a:prstGeom prst="corner">
          <a:avLst>
            <a:gd name="adj1" fmla="val 16120"/>
            <a:gd name="adj2" fmla="val 16110"/>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905104-74B0-4BB8-BB22-EA5DC66BA0BD}">
      <dsp:nvSpPr>
        <dsp:cNvPr id="0" name=""/>
        <dsp:cNvSpPr/>
      </dsp:nvSpPr>
      <dsp:spPr>
        <a:xfrm>
          <a:off x="5919656" y="719955"/>
          <a:ext cx="1564319" cy="1371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t>ThermoFisher Ion S5</a:t>
          </a:r>
          <a:r>
            <a:rPr lang="en-US" sz="1100" b="1" kern="1200" baseline="30000" dirty="0" smtClean="0"/>
            <a:t>TM</a:t>
          </a:r>
          <a:r>
            <a:rPr lang="en-US" sz="1400" b="1" kern="1200" dirty="0" smtClean="0"/>
            <a:t> -- 12 Tumor Samples/Chip and 2-3 Runs/Day</a:t>
          </a:r>
          <a:endParaRPr lang="en-US" sz="1400" b="1" kern="1200" dirty="0"/>
        </a:p>
      </dsp:txBody>
      <dsp:txXfrm>
        <a:off x="5919656" y="719955"/>
        <a:ext cx="1564319" cy="13712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40B82-D722-464C-B177-025F13D31199}">
      <dsp:nvSpPr>
        <dsp:cNvPr id="0" name=""/>
        <dsp:cNvSpPr/>
      </dsp:nvSpPr>
      <dsp:spPr>
        <a:xfrm>
          <a:off x="2529208" y="1376374"/>
          <a:ext cx="1508760" cy="1508760"/>
        </a:xfrm>
        <a:prstGeom prst="gear9">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smtClean="0">
            <a:solidFill>
              <a:srgbClr val="C00000"/>
            </a:solidFill>
          </a:endParaRPr>
        </a:p>
        <a:p>
          <a:pPr lvl="0" algn="ctr" defTabSz="889000">
            <a:lnSpc>
              <a:spcPct val="90000"/>
            </a:lnSpc>
            <a:spcBef>
              <a:spcPct val="0"/>
            </a:spcBef>
            <a:spcAft>
              <a:spcPct val="35000"/>
            </a:spcAft>
          </a:pPr>
          <a:r>
            <a:rPr lang="en-US" sz="1800" kern="1200" dirty="0" smtClean="0">
              <a:solidFill>
                <a:srgbClr val="C00000"/>
              </a:solidFill>
            </a:rPr>
            <a:t>CALL CENTER</a:t>
          </a:r>
          <a:endParaRPr lang="en-US" sz="1800" kern="1200" dirty="0">
            <a:solidFill>
              <a:srgbClr val="C00000"/>
            </a:solidFill>
          </a:endParaRPr>
        </a:p>
      </dsp:txBody>
      <dsp:txXfrm>
        <a:off x="2832536" y="1729794"/>
        <a:ext cx="902104" cy="775534"/>
      </dsp:txXfrm>
    </dsp:sp>
    <dsp:sp modelId="{93A96E8A-243E-4864-8E0A-B9C36B822E71}">
      <dsp:nvSpPr>
        <dsp:cNvPr id="0" name=""/>
        <dsp:cNvSpPr/>
      </dsp:nvSpPr>
      <dsp:spPr>
        <a:xfrm>
          <a:off x="1397221" y="968235"/>
          <a:ext cx="1625433" cy="1518361"/>
        </a:xfrm>
        <a:prstGeom prst="gear6">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Calls from Clinical Sites</a:t>
          </a:r>
          <a:endParaRPr lang="en-US" sz="1400" b="1" kern="1200" dirty="0"/>
        </a:p>
      </dsp:txBody>
      <dsp:txXfrm>
        <a:off x="1795037" y="1352797"/>
        <a:ext cx="829801" cy="749237"/>
      </dsp:txXfrm>
    </dsp:sp>
    <dsp:sp modelId="{C588488B-838C-4154-B4EE-9FB0197E1E2D}">
      <dsp:nvSpPr>
        <dsp:cNvPr id="0" name=""/>
        <dsp:cNvSpPr/>
      </dsp:nvSpPr>
      <dsp:spPr>
        <a:xfrm rot="20700000">
          <a:off x="2022528" y="48309"/>
          <a:ext cx="1668096" cy="1503985"/>
        </a:xfrm>
        <a:prstGeom prst="gear6">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Calls from Sequencing Labs</a:t>
          </a:r>
          <a:endParaRPr lang="en-US" sz="1400" b="1" kern="1200" dirty="0"/>
        </a:p>
      </dsp:txBody>
      <dsp:txXfrm rot="-20700000">
        <a:off x="2398124" y="368443"/>
        <a:ext cx="916903" cy="863716"/>
      </dsp:txXfrm>
    </dsp:sp>
    <dsp:sp modelId="{0C5E5764-175B-4827-A212-042D64288FFA}">
      <dsp:nvSpPr>
        <dsp:cNvPr id="0" name=""/>
        <dsp:cNvSpPr/>
      </dsp:nvSpPr>
      <dsp:spPr>
        <a:xfrm>
          <a:off x="2451036" y="1157222"/>
          <a:ext cx="1931212" cy="1931212"/>
        </a:xfrm>
        <a:prstGeom prst="circularArrow">
          <a:avLst>
            <a:gd name="adj1" fmla="val 4687"/>
            <a:gd name="adj2" fmla="val 299029"/>
            <a:gd name="adj3" fmla="val 2467204"/>
            <a:gd name="adj4" fmla="val 15971097"/>
            <a:gd name="adj5" fmla="val 546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057083-2EDF-4E1A-9775-C0DB3D20EC71}">
      <dsp:nvSpPr>
        <dsp:cNvPr id="0" name=""/>
        <dsp:cNvSpPr/>
      </dsp:nvSpPr>
      <dsp:spPr>
        <a:xfrm>
          <a:off x="1510106" y="783199"/>
          <a:ext cx="1403146" cy="1403146"/>
        </a:xfrm>
        <a:prstGeom prst="leftCircularArrow">
          <a:avLst>
            <a:gd name="adj1" fmla="val 6452"/>
            <a:gd name="adj2" fmla="val 429999"/>
            <a:gd name="adj3" fmla="val 10489124"/>
            <a:gd name="adj4" fmla="val 14837806"/>
            <a:gd name="adj5" fmla="val 7527"/>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1218CE-9442-4FBC-8BC7-67CCFBF8C4E3}">
      <dsp:nvSpPr>
        <dsp:cNvPr id="0" name=""/>
        <dsp:cNvSpPr/>
      </dsp:nvSpPr>
      <dsp:spPr>
        <a:xfrm>
          <a:off x="2070337" y="33484"/>
          <a:ext cx="1512874" cy="1512874"/>
        </a:xfrm>
        <a:prstGeom prst="circularArrow">
          <a:avLst>
            <a:gd name="adj1" fmla="val 5984"/>
            <a:gd name="adj2" fmla="val 394124"/>
            <a:gd name="adj3" fmla="val 13313824"/>
            <a:gd name="adj4" fmla="val 10508221"/>
            <a:gd name="adj5" fmla="val 6981"/>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121" cy="4660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315" y="1"/>
            <a:ext cx="2971121" cy="466088"/>
          </a:xfrm>
          <a:prstGeom prst="rect">
            <a:avLst/>
          </a:prstGeom>
        </p:spPr>
        <p:txBody>
          <a:bodyPr vert="horz" lIns="91440" tIns="45720" rIns="91440" bIns="45720" rtlCol="0"/>
          <a:lstStyle>
            <a:lvl1pPr algn="r">
              <a:defRPr sz="1200"/>
            </a:lvl1pPr>
          </a:lstStyle>
          <a:p>
            <a:fld id="{BB7E84A7-6FA6-47AB-8EB8-4345F5E43105}" type="datetimeFigureOut">
              <a:rPr lang="en-US" smtClean="0"/>
              <a:t>5/6/2016</a:t>
            </a:fld>
            <a:endParaRPr lang="en-US" dirty="0"/>
          </a:p>
        </p:txBody>
      </p:sp>
      <p:sp>
        <p:nvSpPr>
          <p:cNvPr id="4" name="Footer Placeholder 3"/>
          <p:cNvSpPr>
            <a:spLocks noGrp="1"/>
          </p:cNvSpPr>
          <p:nvPr>
            <p:ph type="ftr" sz="quarter" idx="2"/>
          </p:nvPr>
        </p:nvSpPr>
        <p:spPr>
          <a:xfrm>
            <a:off x="1" y="8830312"/>
            <a:ext cx="2971121" cy="46608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315" y="8830312"/>
            <a:ext cx="2971121" cy="466088"/>
          </a:xfrm>
          <a:prstGeom prst="rect">
            <a:avLst/>
          </a:prstGeom>
        </p:spPr>
        <p:txBody>
          <a:bodyPr vert="horz" lIns="91440" tIns="45720" rIns="91440" bIns="45720" rtlCol="0" anchor="b"/>
          <a:lstStyle>
            <a:lvl1pPr algn="r">
              <a:defRPr sz="1200"/>
            </a:lvl1pPr>
          </a:lstStyle>
          <a:p>
            <a:fld id="{9EA17C9B-92F0-41C5-8C48-2A6D9DD8EB6F}" type="slidenum">
              <a:rPr lang="en-US" smtClean="0"/>
              <a:t>‹#›</a:t>
            </a:fld>
            <a:endParaRPr lang="en-US" dirty="0"/>
          </a:p>
        </p:txBody>
      </p:sp>
    </p:spTree>
    <p:extLst>
      <p:ext uri="{BB962C8B-B14F-4D97-AF65-F5344CB8AC3E}">
        <p14:creationId xmlns:p14="http://schemas.microsoft.com/office/powerpoint/2010/main" val="171470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884616" y="0"/>
            <a:ext cx="2971800" cy="464820"/>
          </a:xfrm>
          <a:prstGeom prst="rect">
            <a:avLst/>
          </a:prstGeom>
        </p:spPr>
        <p:txBody>
          <a:bodyPr vert="horz" lIns="92930" tIns="46465" rIns="92930" bIns="46465" rtlCol="0"/>
          <a:lstStyle>
            <a:lvl1pPr algn="r">
              <a:defRPr sz="1200"/>
            </a:lvl1pPr>
          </a:lstStyle>
          <a:p>
            <a:fld id="{EC56224A-8A9C-4C67-950D-535BCE47B6C2}" type="datetimeFigureOut">
              <a:rPr lang="en-US" smtClean="0"/>
              <a:pPr/>
              <a:t>5/6/2016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85800" y="4415793"/>
            <a:ext cx="5486400" cy="4183380"/>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70"/>
            <a:ext cx="2971800" cy="464820"/>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6" y="8829970"/>
            <a:ext cx="2971800" cy="464820"/>
          </a:xfrm>
          <a:prstGeom prst="rect">
            <a:avLst/>
          </a:prstGeom>
        </p:spPr>
        <p:txBody>
          <a:bodyPr vert="horz" lIns="92930" tIns="46465" rIns="92930" bIns="46465" rtlCol="0" anchor="b"/>
          <a:lstStyle>
            <a:lvl1pPr algn="r">
              <a:defRPr sz="1200"/>
            </a:lvl1pPr>
          </a:lstStyle>
          <a:p>
            <a:fld id="{28AF6DF7-3A18-415B-ABDB-525D75E211A1}" type="slidenum">
              <a:rPr lang="en-US" smtClean="0"/>
              <a:pPr/>
              <a:t>‹#›</a:t>
            </a:fld>
            <a:endParaRPr lang="en-US" dirty="0"/>
          </a:p>
        </p:txBody>
      </p:sp>
    </p:spTree>
    <p:extLst>
      <p:ext uri="{BB962C8B-B14F-4D97-AF65-F5344CB8AC3E}">
        <p14:creationId xmlns:p14="http://schemas.microsoft.com/office/powerpoint/2010/main" val="81123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is a presentation of </a:t>
            </a:r>
            <a:r>
              <a:rPr lang="en-US" sz="1200" kern="1200" dirty="0" smtClean="0">
                <a:solidFill>
                  <a:schemeClr val="tx1"/>
                </a:solidFill>
                <a:effectLst/>
                <a:latin typeface="+mn-lt"/>
                <a:ea typeface="+mn-ea"/>
                <a:cs typeface="+mn-cs"/>
              </a:rPr>
              <a:t>the first interim analysis of the NCI-MATCH trial, a phase two precision medicine trial that seeks to determine whether matching certain drugs or drug combinations in adults whose tumors have specific gene abnormalities will effectively treat their cancer, regardless of their cancer type. This trial was co-developed by the ECOG-ACRIN Cancer Research Group and the National Cancer Institute, and its broad leadership spans all of the cooperative groups of the NCI National Clinical Trials</a:t>
            </a:r>
            <a:r>
              <a:rPr lang="en-US" sz="1200" kern="1200" baseline="0" dirty="0" smtClean="0">
                <a:solidFill>
                  <a:schemeClr val="tx1"/>
                </a:solidFill>
                <a:effectLst/>
                <a:latin typeface="+mn-lt"/>
                <a:ea typeface="+mn-ea"/>
                <a:cs typeface="+mn-cs"/>
              </a:rPr>
              <a:t> Network</a:t>
            </a:r>
            <a:r>
              <a:rPr lang="en-US" sz="1200" kern="1200" dirty="0" smtClean="0">
                <a:solidFill>
                  <a:schemeClr val="tx1"/>
                </a:solidFill>
                <a:effectLst/>
                <a:latin typeface="+mn-lt"/>
                <a:ea typeface="+mn-ea"/>
                <a:cs typeface="+mn-cs"/>
              </a:rPr>
              <a:t>, as shown here. </a:t>
            </a:r>
            <a:r>
              <a:rPr lang="en-US" sz="1200" i="0" kern="1200" dirty="0" smtClean="0">
                <a:solidFill>
                  <a:srgbClr val="FF0000"/>
                </a:solidFill>
                <a:effectLst/>
                <a:latin typeface="+mn-lt"/>
                <a:ea typeface="+mn-ea"/>
                <a:cs typeface="+mn-cs"/>
              </a:rPr>
              <a:t>T</a:t>
            </a:r>
            <a:r>
              <a:rPr lang="en-US" sz="1200" i="0" kern="1200" baseline="0" dirty="0" smtClean="0">
                <a:solidFill>
                  <a:srgbClr val="FF0000"/>
                </a:solidFill>
                <a:effectLst/>
                <a:latin typeface="+mn-lt"/>
                <a:ea typeface="+mn-ea"/>
                <a:cs typeface="+mn-cs"/>
              </a:rPr>
              <a:t>his interim analysis was presented at the annual meeting of the American Association for Cancer Research in New Orleans, Louisiana, in April 2016. Dr. Barbara Conley presented a poster and Dr. Peter O’Dwyer spoke as an invited guests at a special session on precision medicine. Their two presentations are combined here in the slides that you are about to view.</a:t>
            </a:r>
            <a:endParaRPr lang="en-US" sz="1200" i="0" kern="1200" dirty="0" smtClean="0">
              <a:solidFill>
                <a:srgbClr val="FF0000"/>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1</a:t>
            </a:fld>
            <a:endParaRPr lang="en-US" dirty="0"/>
          </a:p>
        </p:txBody>
      </p:sp>
    </p:spTree>
    <p:extLst>
      <p:ext uri="{BB962C8B-B14F-4D97-AF65-F5344CB8AC3E}">
        <p14:creationId xmlns:p14="http://schemas.microsoft.com/office/powerpoint/2010/main" val="1413548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shows the first</a:t>
            </a:r>
            <a:r>
              <a:rPr lang="en-US" baseline="0" dirty="0" smtClean="0"/>
              <a:t> ten arms again, this time with the details for the types of cancer represented among the 33 treatment assignments. 58 percent of assignments were uncommon cancer types versus 42 percent of common cancers.</a:t>
            </a:r>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10</a:t>
            </a:fld>
            <a:endParaRPr lang="en-US" dirty="0"/>
          </a:p>
        </p:txBody>
      </p:sp>
    </p:spTree>
    <p:extLst>
      <p:ext uri="{BB962C8B-B14F-4D97-AF65-F5344CB8AC3E}">
        <p14:creationId xmlns:p14="http://schemas.microsoft.com/office/powerpoint/2010/main" val="3650272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trial will be expanding to 24 arms in late May 2016. Here are the molecular</a:t>
            </a:r>
            <a:r>
              <a:rPr lang="en-US" baseline="0" dirty="0" smtClean="0"/>
              <a:t> targets for each arm along with the drug or drug combination being studied. The asterisks on this slide indicate seven arms that are currently undergoing regulatory review. The other arms are fully approved. </a:t>
            </a:r>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11</a:t>
            </a:fld>
            <a:endParaRPr lang="en-US" dirty="0"/>
          </a:p>
        </p:txBody>
      </p:sp>
    </p:spTree>
    <p:extLst>
      <p:ext uri="{BB962C8B-B14F-4D97-AF65-F5344CB8AC3E}">
        <p14:creationId xmlns:p14="http://schemas.microsoft.com/office/powerpoint/2010/main" val="1814393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The</a:t>
            </a:r>
            <a:r>
              <a:rPr lang="en-US" sz="1200" i="0" kern="1200" baseline="0" dirty="0" smtClean="0">
                <a:solidFill>
                  <a:schemeClr val="tx1"/>
                </a:solidFill>
                <a:effectLst/>
                <a:latin typeface="+mn-lt"/>
                <a:ea typeface="+mn-ea"/>
                <a:cs typeface="+mn-cs"/>
              </a:rPr>
              <a:t> NCI has given </a:t>
            </a:r>
            <a:r>
              <a:rPr lang="en-US" sz="1200" i="0" kern="1200" dirty="0" smtClean="0">
                <a:solidFill>
                  <a:schemeClr val="tx1"/>
                </a:solidFill>
                <a:effectLst/>
                <a:latin typeface="+mn-lt"/>
                <a:ea typeface="+mn-ea"/>
                <a:cs typeface="+mn-cs"/>
              </a:rPr>
              <a:t>approval to expand accrual from 3,000 to 5,000 patients. So if we make some updated assumptions as shown here, that we have the same 87 percent completion</a:t>
            </a:r>
            <a:r>
              <a:rPr lang="en-US" sz="1200" i="0" kern="1200" baseline="0" dirty="0" smtClean="0">
                <a:solidFill>
                  <a:schemeClr val="tx1"/>
                </a:solidFill>
                <a:effectLst/>
                <a:latin typeface="+mn-lt"/>
                <a:ea typeface="+mn-ea"/>
                <a:cs typeface="+mn-cs"/>
              </a:rPr>
              <a:t> rate for tumor testing, </a:t>
            </a:r>
            <a:r>
              <a:rPr lang="en-US" sz="1200" i="0" kern="1200" dirty="0" smtClean="0">
                <a:solidFill>
                  <a:schemeClr val="tx1"/>
                </a:solidFill>
                <a:effectLst/>
                <a:latin typeface="+mn-lt"/>
                <a:ea typeface="+mn-ea"/>
                <a:cs typeface="+mn-cs"/>
              </a:rPr>
              <a:t>the same distribution of tumors and abnormalities, and we assume that 65 percent of the matched patients will actually get treated, and that there will be one treatment arm</a:t>
            </a:r>
            <a:r>
              <a:rPr lang="en-US" sz="1200" i="0" kern="1200" baseline="0" dirty="0" smtClean="0">
                <a:solidFill>
                  <a:schemeClr val="tx1"/>
                </a:solidFill>
                <a:effectLst/>
                <a:latin typeface="+mn-lt"/>
                <a:ea typeface="+mn-ea"/>
                <a:cs typeface="+mn-cs"/>
              </a:rPr>
              <a:t> assignment per screened patient, then we can revise our expected match rates and enrollments based on real-world experience. You will see the revised estimates on the next slide.</a:t>
            </a:r>
          </a:p>
        </p:txBody>
      </p:sp>
      <p:sp>
        <p:nvSpPr>
          <p:cNvPr id="4" name="Slide Number Placeholder 3"/>
          <p:cNvSpPr>
            <a:spLocks noGrp="1"/>
          </p:cNvSpPr>
          <p:nvPr>
            <p:ph type="sldNum" sz="quarter" idx="10"/>
          </p:nvPr>
        </p:nvSpPr>
        <p:spPr/>
        <p:txBody>
          <a:bodyPr/>
          <a:lstStyle/>
          <a:p>
            <a:fld id="{28AF6DF7-3A18-415B-ABDB-525D75E211A1}" type="slidenum">
              <a:rPr lang="en-US" smtClean="0"/>
              <a:pPr/>
              <a:t>12</a:t>
            </a:fld>
            <a:endParaRPr lang="en-US" dirty="0"/>
          </a:p>
        </p:txBody>
      </p:sp>
    </p:spTree>
    <p:extLst>
      <p:ext uri="{BB962C8B-B14F-4D97-AF65-F5344CB8AC3E}">
        <p14:creationId xmlns:p14="http://schemas.microsoft.com/office/powerpoint/2010/main" val="1090974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Here we </a:t>
            </a:r>
            <a:r>
              <a:rPr lang="en-US" sz="1200" kern="1200" dirty="0" smtClean="0">
                <a:solidFill>
                  <a:schemeClr val="tx1"/>
                </a:solidFill>
                <a:effectLst/>
                <a:latin typeface="+mn-lt"/>
                <a:ea typeface="+mn-ea"/>
                <a:cs typeface="+mn-cs"/>
              </a:rPr>
              <a:t>have the enrollment projections. The</a:t>
            </a:r>
            <a:r>
              <a:rPr lang="en-US" sz="1200" kern="1200" baseline="0" dirty="0" smtClean="0">
                <a:solidFill>
                  <a:schemeClr val="tx1"/>
                </a:solidFill>
                <a:effectLst/>
                <a:latin typeface="+mn-lt"/>
                <a:ea typeface="+mn-ea"/>
                <a:cs typeface="+mn-cs"/>
              </a:rPr>
              <a:t> 24 treatment arms are together here in two tables side-by-side. The presentation of the arms starts on the left with highest expected enrollment. Draw your attention to the columns in red. </a:t>
            </a:r>
            <a:r>
              <a:rPr lang="en-US" sz="1200" kern="1200" dirty="0" smtClean="0">
                <a:solidFill>
                  <a:schemeClr val="tx1"/>
                </a:solidFill>
                <a:effectLst/>
                <a:latin typeface="+mn-lt"/>
                <a:ea typeface="+mn-ea"/>
                <a:cs typeface="+mn-cs"/>
              </a:rPr>
              <a:t>Remember that each treatment arm is designed to accrue 35 patients, so you can see that the</a:t>
            </a:r>
            <a:r>
              <a:rPr lang="en-US" sz="1200" kern="1200" baseline="0" dirty="0" smtClean="0">
                <a:solidFill>
                  <a:schemeClr val="tx1"/>
                </a:solidFill>
                <a:effectLst/>
                <a:latin typeface="+mn-lt"/>
                <a:ea typeface="+mn-ea"/>
                <a:cs typeface="+mn-cs"/>
              </a:rPr>
              <a:t> projections are very good for the first seven arms shown here – and there might be opportunities to open additional treatment arms for that target. However, </a:t>
            </a:r>
            <a:r>
              <a:rPr lang="en-US" sz="1200" kern="1200" dirty="0" smtClean="0">
                <a:solidFill>
                  <a:schemeClr val="tx1"/>
                </a:solidFill>
                <a:effectLst/>
                <a:latin typeface="+mn-lt"/>
                <a:ea typeface="+mn-ea"/>
                <a:cs typeface="+mn-cs"/>
              </a:rPr>
              <a:t>for the majority of the 24 arms, the projected enrollments are well below the 35 patients called for in the trial design, so we have work to do in making them successful. </a:t>
            </a:r>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13</a:t>
            </a:fld>
            <a:endParaRPr lang="en-US" dirty="0"/>
          </a:p>
        </p:txBody>
      </p:sp>
    </p:spTree>
    <p:extLst>
      <p:ext uri="{BB962C8B-B14F-4D97-AF65-F5344CB8AC3E}">
        <p14:creationId xmlns:p14="http://schemas.microsoft.com/office/powerpoint/2010/main" val="4072172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NCI and ECOG-ACRIN are taking a proactive approach to seek patient referral mechanisms</a:t>
            </a:r>
            <a:r>
              <a:rPr lang="en-US" sz="1200" kern="1200" baseline="0" dirty="0" smtClean="0">
                <a:solidFill>
                  <a:schemeClr val="tx1"/>
                </a:solidFill>
                <a:effectLst/>
                <a:latin typeface="+mn-lt"/>
                <a:ea typeface="+mn-ea"/>
                <a:cs typeface="+mn-cs"/>
              </a:rPr>
              <a:t> for the treatment arms with low enrollment projections. We refer to this strategy as </a:t>
            </a:r>
            <a:r>
              <a:rPr lang="en-US" sz="1200" kern="1200" dirty="0" smtClean="0">
                <a:solidFill>
                  <a:schemeClr val="tx1"/>
                </a:solidFill>
                <a:effectLst/>
                <a:latin typeface="+mn-lt"/>
                <a:ea typeface="+mn-ea"/>
                <a:cs typeface="+mn-cs"/>
              </a:rPr>
              <a:t>enriching for rare mutations. Here you see two strategies that are currently</a:t>
            </a:r>
            <a:r>
              <a:rPr lang="en-US" sz="1200" kern="1200" baseline="0" dirty="0" smtClean="0">
                <a:solidFill>
                  <a:schemeClr val="tx1"/>
                </a:solidFill>
                <a:effectLst/>
                <a:latin typeface="+mn-lt"/>
                <a:ea typeface="+mn-ea"/>
                <a:cs typeface="+mn-cs"/>
              </a:rPr>
              <a:t> being pursued. The first is to </a:t>
            </a:r>
            <a:r>
              <a:rPr lang="en-US" sz="1200" kern="1200" dirty="0" smtClean="0">
                <a:solidFill>
                  <a:schemeClr val="tx1"/>
                </a:solidFill>
                <a:effectLst/>
                <a:latin typeface="+mn-lt"/>
                <a:ea typeface="+mn-ea"/>
                <a:cs typeface="+mn-cs"/>
              </a:rPr>
              <a:t>engage our cancer centers</a:t>
            </a:r>
            <a:r>
              <a:rPr lang="en-US" sz="1200" kern="1200" baseline="0" dirty="0" smtClean="0">
                <a:solidFill>
                  <a:schemeClr val="tx1"/>
                </a:solidFill>
                <a:effectLst/>
                <a:latin typeface="+mn-lt"/>
                <a:ea typeface="+mn-ea"/>
                <a:cs typeface="+mn-cs"/>
              </a:rPr>
              <a:t> that are currently using their own </a:t>
            </a:r>
            <a:r>
              <a:rPr lang="en-US" sz="1200" kern="1200" dirty="0" smtClean="0">
                <a:solidFill>
                  <a:schemeClr val="tx1"/>
                </a:solidFill>
                <a:effectLst/>
                <a:latin typeface="+mn-lt"/>
                <a:ea typeface="+mn-ea"/>
                <a:cs typeface="+mn-cs"/>
              </a:rPr>
              <a:t>tumor testing platforms in patients with advanced</a:t>
            </a:r>
            <a:r>
              <a:rPr lang="en-US" sz="1200" kern="1200" baseline="0" dirty="0" smtClean="0">
                <a:solidFill>
                  <a:schemeClr val="tx1"/>
                </a:solidFill>
                <a:effectLst/>
                <a:latin typeface="+mn-lt"/>
                <a:ea typeface="+mn-ea"/>
                <a:cs typeface="+mn-cs"/>
              </a:rPr>
              <a:t> disease, </a:t>
            </a:r>
            <a:r>
              <a:rPr lang="en-US" sz="1200" kern="1200" dirty="0" smtClean="0">
                <a:solidFill>
                  <a:schemeClr val="tx1"/>
                </a:solidFill>
                <a:effectLst/>
                <a:latin typeface="+mn-lt"/>
                <a:ea typeface="+mn-ea"/>
                <a:cs typeface="+mn-cs"/>
              </a:rPr>
              <a:t>to see if they can refer patients. </a:t>
            </a:r>
            <a:r>
              <a:rPr lang="en-US" sz="1200" kern="1200" baseline="0" dirty="0" smtClean="0">
                <a:solidFill>
                  <a:schemeClr val="tx1"/>
                </a:solidFill>
                <a:effectLst/>
                <a:latin typeface="+mn-lt"/>
                <a:ea typeface="+mn-ea"/>
                <a:cs typeface="+mn-cs"/>
              </a:rPr>
              <a:t>Second, we are meeting </a:t>
            </a:r>
            <a:r>
              <a:rPr lang="en-US" sz="1200" kern="1200" dirty="0" smtClean="0">
                <a:solidFill>
                  <a:schemeClr val="tx1"/>
                </a:solidFill>
                <a:effectLst/>
                <a:latin typeface="+mn-lt"/>
                <a:ea typeface="+mn-ea"/>
                <a:cs typeface="+mn-cs"/>
              </a:rPr>
              <a:t>with commercial genome companies to encourage referral of appropriate patients.</a:t>
            </a:r>
          </a:p>
          <a:p>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14</a:t>
            </a:fld>
            <a:endParaRPr lang="en-US" dirty="0"/>
          </a:p>
        </p:txBody>
      </p:sp>
    </p:spTree>
    <p:extLst>
      <p:ext uri="{BB962C8B-B14F-4D97-AF65-F5344CB8AC3E}">
        <p14:creationId xmlns:p14="http://schemas.microsoft.com/office/powerpoint/2010/main" val="1862461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little more focus now on aspects of the tumor testing design and how it performed. This graph shows the context: the lower curve is what was expected as an accrual rate. The upper curve was the reality.  Instead of the 50 cases a month that we projected, with a gradual ramp up</a:t>
            </a:r>
            <a:r>
              <a:rPr lang="en-US" sz="1200" kern="1200" baseline="0" dirty="0" smtClean="0">
                <a:solidFill>
                  <a:schemeClr val="tx1"/>
                </a:solidFill>
                <a:effectLst/>
                <a:latin typeface="+mn-lt"/>
                <a:ea typeface="+mn-ea"/>
                <a:cs typeface="+mn-cs"/>
              </a:rPr>
              <a:t> during year one</a:t>
            </a:r>
            <a:r>
              <a:rPr lang="en-US" sz="1200" kern="1200" dirty="0" smtClean="0">
                <a:solidFill>
                  <a:schemeClr val="tx1"/>
                </a:solidFill>
                <a:effectLst/>
                <a:latin typeface="+mn-lt"/>
                <a:ea typeface="+mn-ea"/>
                <a:cs typeface="+mn-cs"/>
              </a:rPr>
              <a:t>, there were 100 cases a week by the third month.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15</a:t>
            </a:fld>
            <a:endParaRPr lang="en-US" dirty="0"/>
          </a:p>
        </p:txBody>
      </p:sp>
    </p:spTree>
    <p:extLst>
      <p:ext uri="{BB962C8B-B14F-4D97-AF65-F5344CB8AC3E}">
        <p14:creationId xmlns:p14="http://schemas.microsoft.com/office/powerpoint/2010/main" val="4051591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major effect of the rapid accrual was on the turn-around time for tumor testing; namely,</a:t>
            </a:r>
            <a:r>
              <a:rPr lang="en-US" sz="1200" kern="1200" baseline="0" dirty="0" smtClean="0">
                <a:solidFill>
                  <a:schemeClr val="tx1"/>
                </a:solidFill>
                <a:effectLst/>
                <a:latin typeface="+mn-lt"/>
                <a:ea typeface="+mn-ea"/>
                <a:cs typeface="+mn-cs"/>
              </a:rPr>
              <a:t> the amount of time from when the specimen arrived at the central lab at MD Anderson to the completion of the DNA sequencing and return of the test results back to the enrolling site</a:t>
            </a:r>
            <a:r>
              <a:rPr lang="en-US" sz="1200" kern="1200" dirty="0" smtClean="0">
                <a:solidFill>
                  <a:schemeClr val="tx1"/>
                </a:solidFill>
                <a:effectLst/>
                <a:latin typeface="+mn-lt"/>
                <a:ea typeface="+mn-ea"/>
                <a:cs typeface="+mn-cs"/>
              </a:rPr>
              <a:t>. The standard is about four weeks, and the laboratories were within that for the first two months, but then timelines increased as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accrual burgeoned.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Also</a:t>
            </a:r>
            <a:r>
              <a:rPr lang="en-US" sz="1200" kern="1200" baseline="0" dirty="0" smtClean="0">
                <a:solidFill>
                  <a:schemeClr val="tx1"/>
                </a:solidFill>
                <a:effectLst/>
                <a:latin typeface="+mn-lt"/>
                <a:ea typeface="+mn-ea"/>
                <a:cs typeface="+mn-cs"/>
              </a:rPr>
              <a:t> n</a:t>
            </a:r>
            <a:r>
              <a:rPr lang="en-US" sz="1200" kern="1200" dirty="0" smtClean="0">
                <a:solidFill>
                  <a:schemeClr val="tx1"/>
                </a:solidFill>
                <a:effectLst/>
                <a:latin typeface="+mn-lt"/>
                <a:ea typeface="+mn-ea"/>
                <a:cs typeface="+mn-cs"/>
              </a:rPr>
              <a:t>ote the last bullet at the bottom of this slide. Interestingly, the time to get the biopsy material in</a:t>
            </a:r>
            <a:r>
              <a:rPr lang="en-US" sz="1200" kern="1200" baseline="0" dirty="0" smtClean="0">
                <a:solidFill>
                  <a:schemeClr val="tx1"/>
                </a:solidFill>
                <a:effectLst/>
                <a:latin typeface="+mn-lt"/>
                <a:ea typeface="+mn-ea"/>
                <a:cs typeface="+mn-cs"/>
              </a:rPr>
              <a:t> from the sites to the central lab at MD Anderson </a:t>
            </a:r>
            <a:r>
              <a:rPr lang="en-US" sz="1200" kern="1200" dirty="0" smtClean="0">
                <a:solidFill>
                  <a:schemeClr val="tx1"/>
                </a:solidFill>
                <a:effectLst/>
                <a:latin typeface="+mn-lt"/>
                <a:ea typeface="+mn-ea"/>
                <a:cs typeface="+mn-cs"/>
              </a:rPr>
              <a:t>was short—seven days—and better than expected.</a:t>
            </a:r>
          </a:p>
          <a:p>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16</a:t>
            </a:fld>
            <a:endParaRPr lang="en-US" dirty="0"/>
          </a:p>
        </p:txBody>
      </p:sp>
    </p:spTree>
    <p:extLst>
      <p:ext uri="{BB962C8B-B14F-4D97-AF65-F5344CB8AC3E}">
        <p14:creationId xmlns:p14="http://schemas.microsoft.com/office/powerpoint/2010/main" val="3482994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are the analytical results – 87 percent of the patient cases were able to be analyzed. This is a very respectable rate considering that the standard is about 80</a:t>
            </a:r>
            <a:r>
              <a:rPr lang="en-US" sz="1200" kern="1200" baseline="0" dirty="0" smtClean="0">
                <a:solidFill>
                  <a:schemeClr val="tx1"/>
                </a:solidFill>
                <a:effectLst/>
                <a:latin typeface="+mn-lt"/>
                <a:ea typeface="+mn-ea"/>
                <a:cs typeface="+mn-cs"/>
              </a:rPr>
              <a:t> percent. S</a:t>
            </a:r>
            <a:r>
              <a:rPr lang="en-US" sz="1200" kern="1200" dirty="0" smtClean="0">
                <a:solidFill>
                  <a:schemeClr val="tx1"/>
                </a:solidFill>
                <a:effectLst/>
                <a:latin typeface="+mn-lt"/>
                <a:ea typeface="+mn-ea"/>
                <a:cs typeface="+mn-cs"/>
              </a:rPr>
              <a:t>ample quality was the main issue</a:t>
            </a:r>
            <a:r>
              <a:rPr lang="en-US" sz="1200" kern="1200" baseline="0" dirty="0" smtClean="0">
                <a:solidFill>
                  <a:schemeClr val="tx1"/>
                </a:solidFill>
                <a:effectLst/>
                <a:latin typeface="+mn-lt"/>
                <a:ea typeface="+mn-ea"/>
                <a:cs typeface="+mn-cs"/>
              </a:rPr>
              <a:t> for the 94 cases that the labs were not able to analyze.</a:t>
            </a:r>
            <a:endParaRPr lang="en-US" sz="12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28AF6DF7-3A18-415B-ABDB-525D75E211A1}" type="slidenum">
              <a:rPr lang="en-US" smtClean="0"/>
              <a:pPr/>
              <a:t>17</a:t>
            </a:fld>
            <a:endParaRPr lang="en-US" dirty="0"/>
          </a:p>
        </p:txBody>
      </p:sp>
    </p:spTree>
    <p:extLst>
      <p:ext uri="{BB962C8B-B14F-4D97-AF65-F5344CB8AC3E}">
        <p14:creationId xmlns:p14="http://schemas.microsoft.com/office/powerpoint/2010/main" val="3633268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But a solution for this appeared from our analysis of the cytology specimens.</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protocol requested an optional cytology draw, and it turned out that one-quarter of the patient cases included</a:t>
            </a:r>
            <a:r>
              <a:rPr lang="en-US" sz="1200" kern="1200" baseline="0" dirty="0" smtClean="0">
                <a:solidFill>
                  <a:schemeClr val="tx1"/>
                </a:solidFill>
                <a:effectLst/>
                <a:latin typeface="+mn-lt"/>
                <a:ea typeface="+mn-ea"/>
                <a:cs typeface="+mn-cs"/>
              </a:rPr>
              <a:t> this – even though it was optional. The vast majority of these optional cytology submissions had tumor present – 97 percent. This turned out to be valuable in 19 patient cases where the core samples were unusable but the cytology was able to be analyzed.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So the question to ask is: If all cases had included a cytology exam, how many of those 94 patients unable to be tested would have benefited? </a:t>
            </a:r>
            <a:r>
              <a:rPr lang="en-US" sz="1200" kern="1200" dirty="0" smtClean="0">
                <a:solidFill>
                  <a:schemeClr val="tx1"/>
                </a:solidFill>
                <a:effectLst/>
                <a:latin typeface="+mn-lt"/>
                <a:ea typeface="+mn-ea"/>
                <a:cs typeface="+mn-cs"/>
              </a:rPr>
              <a:t>Note bullet</a:t>
            </a:r>
            <a:r>
              <a:rPr lang="en-US" sz="1200" kern="1200" baseline="0" dirty="0" smtClean="0">
                <a:solidFill>
                  <a:schemeClr val="tx1"/>
                </a:solidFill>
                <a:effectLst/>
                <a:latin typeface="+mn-lt"/>
                <a:ea typeface="+mn-ea"/>
                <a:cs typeface="+mn-cs"/>
              </a:rPr>
              <a:t> four</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which gives the predictions. </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Our analysis of the cytology specimens leads us to believe that if we m</a:t>
            </a:r>
            <a:r>
              <a:rPr lang="en-US" sz="1200" dirty="0" smtClean="0"/>
              <a:t>andating needle aspirations in all cases </a:t>
            </a:r>
            <a:r>
              <a:rPr lang="en-US" sz="1200" kern="1200" dirty="0" smtClean="0">
                <a:solidFill>
                  <a:schemeClr val="tx1"/>
                </a:solidFill>
                <a:effectLst/>
                <a:latin typeface="+mn-lt"/>
                <a:ea typeface="+mn-ea"/>
                <a:cs typeface="+mn-cs"/>
              </a:rPr>
              <a:t>moving forward, we will improve our results.</a:t>
            </a:r>
            <a:r>
              <a:rPr lang="en-US" sz="1200" kern="1200" baseline="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18</a:t>
            </a:fld>
            <a:endParaRPr lang="en-US" dirty="0"/>
          </a:p>
        </p:txBody>
      </p:sp>
    </p:spTree>
    <p:extLst>
      <p:ext uri="{BB962C8B-B14F-4D97-AF65-F5344CB8AC3E}">
        <p14:creationId xmlns:p14="http://schemas.microsoft.com/office/powerpoint/2010/main" val="4139641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Adverse events were reported for 17 cases or 2.6 percent of patients. There were no grade 4 or 5 adverse</a:t>
            </a:r>
            <a:r>
              <a:rPr lang="en-US" baseline="0" dirty="0" smtClean="0"/>
              <a:t> events among these cases.</a:t>
            </a:r>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19</a:t>
            </a:fld>
            <a:endParaRPr lang="en-US" dirty="0"/>
          </a:p>
        </p:txBody>
      </p:sp>
    </p:spTree>
    <p:extLst>
      <p:ext uri="{BB962C8B-B14F-4D97-AF65-F5344CB8AC3E}">
        <p14:creationId xmlns:p14="http://schemas.microsoft.com/office/powerpoint/2010/main" val="2277894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The basis of the interim analysis was that in launching a</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trial of such magnitude in precision medicine, we needed to test the starting assumptions at an early time point. This</a:t>
            </a:r>
            <a:r>
              <a:rPr lang="en-US" sz="1200" i="0" kern="1200" baseline="0" dirty="0" smtClean="0">
                <a:solidFill>
                  <a:schemeClr val="tx1"/>
                </a:solidFill>
                <a:effectLst/>
                <a:latin typeface="+mn-lt"/>
                <a:ea typeface="+mn-ea"/>
                <a:cs typeface="+mn-cs"/>
              </a:rPr>
              <a:t> excerpt from the protocol document shows that we simply did not know, going into this trial, what the actual prevalence rates of would be for the gene mutations to be studied in this trial. </a:t>
            </a:r>
            <a:r>
              <a:rPr lang="en-US" sz="1200" i="0" kern="1200" dirty="0" smtClean="0">
                <a:solidFill>
                  <a:schemeClr val="tx1"/>
                </a:solidFill>
                <a:effectLst/>
                <a:latin typeface="+mn-lt"/>
                <a:ea typeface="+mn-ea"/>
                <a:cs typeface="+mn-cs"/>
              </a:rPr>
              <a:t>Data up to March 9, 2016, are encompassed in this analysis.</a:t>
            </a:r>
            <a:endParaRPr lang="en-US" i="0"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2</a:t>
            </a:fld>
            <a:endParaRPr lang="en-US" dirty="0"/>
          </a:p>
        </p:txBody>
      </p:sp>
    </p:spTree>
    <p:extLst>
      <p:ext uri="{BB962C8B-B14F-4D97-AF65-F5344CB8AC3E}">
        <p14:creationId xmlns:p14="http://schemas.microsoft.com/office/powerpoint/2010/main" val="1708743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Here you see an illustration of the bottleneck that occurred in the laboratories because of the rapid accrual. </a:t>
            </a:r>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20</a:t>
            </a:fld>
            <a:endParaRPr lang="en-US" dirty="0"/>
          </a:p>
        </p:txBody>
      </p:sp>
    </p:spTree>
    <p:extLst>
      <p:ext uri="{BB962C8B-B14F-4D97-AF65-F5344CB8AC3E}">
        <p14:creationId xmlns:p14="http://schemas.microsoft.com/office/powerpoint/2010/main" val="3524020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rgbClr val="FF0000"/>
                </a:solidFill>
                <a:effectLst/>
                <a:latin typeface="+mn-lt"/>
                <a:ea typeface="+mn-ea"/>
                <a:cs typeface="+mn-cs"/>
              </a:rPr>
              <a:t>To address the</a:t>
            </a:r>
            <a:r>
              <a:rPr lang="en-US" sz="1200" b="0" kern="1200" baseline="0" dirty="0" smtClean="0">
                <a:solidFill>
                  <a:srgbClr val="FF0000"/>
                </a:solidFill>
                <a:effectLst/>
                <a:latin typeface="+mn-lt"/>
                <a:ea typeface="+mn-ea"/>
                <a:cs typeface="+mn-cs"/>
              </a:rPr>
              <a:t> expected </a:t>
            </a:r>
            <a:r>
              <a:rPr lang="en-US" sz="1200" b="0" kern="1200" dirty="0" smtClean="0">
                <a:solidFill>
                  <a:srgbClr val="FF0000"/>
                </a:solidFill>
                <a:effectLst/>
                <a:latin typeface="+mn-lt"/>
                <a:ea typeface="+mn-ea"/>
                <a:cs typeface="+mn-cs"/>
              </a:rPr>
              <a:t>return to high accrual when the trial resumes</a:t>
            </a:r>
            <a:r>
              <a:rPr lang="en-US" sz="1200" b="0" kern="1200" baseline="0" dirty="0" smtClean="0">
                <a:solidFill>
                  <a:srgbClr val="FF0000"/>
                </a:solidFill>
                <a:effectLst/>
                <a:latin typeface="+mn-lt"/>
                <a:ea typeface="+mn-ea"/>
                <a:cs typeface="+mn-cs"/>
              </a:rPr>
              <a:t> patient enrollment</a:t>
            </a:r>
            <a:r>
              <a:rPr lang="en-US" sz="1200" b="0" kern="1200" dirty="0" smtClean="0">
                <a:solidFill>
                  <a:srgbClr val="FF0000"/>
                </a:solidFill>
                <a:effectLst/>
                <a:latin typeface="+mn-lt"/>
                <a:ea typeface="+mn-ea"/>
                <a:cs typeface="+mn-cs"/>
              </a:rPr>
              <a:t>, the NCI has added resources</a:t>
            </a:r>
            <a:r>
              <a:rPr lang="en-US" sz="1200" b="0" kern="1200" baseline="0" dirty="0" smtClean="0">
                <a:solidFill>
                  <a:srgbClr val="FF0000"/>
                </a:solidFill>
                <a:effectLst/>
                <a:latin typeface="+mn-lt"/>
                <a:ea typeface="+mn-ea"/>
                <a:cs typeface="+mn-cs"/>
              </a:rPr>
              <a:t> to expand the laboratories </a:t>
            </a:r>
            <a:r>
              <a:rPr lang="en-US" sz="1200" b="0" kern="1200" dirty="0" smtClean="0">
                <a:solidFill>
                  <a:srgbClr val="FF0000"/>
                </a:solidFill>
                <a:effectLst/>
                <a:latin typeface="+mn-lt"/>
                <a:ea typeface="+mn-ea"/>
                <a:cs typeface="+mn-cs"/>
              </a:rPr>
              <a:t>capacity</a:t>
            </a:r>
            <a:r>
              <a:rPr lang="en-US" sz="1200" b="0" kern="1200" baseline="0" dirty="0" smtClean="0">
                <a:solidFill>
                  <a:srgbClr val="FF0000"/>
                </a:solidFill>
                <a:effectLst/>
                <a:latin typeface="+mn-lt"/>
                <a:ea typeface="+mn-ea"/>
                <a:cs typeface="+mn-cs"/>
              </a:rPr>
              <a:t> to process 100 patient cases per week. The stair-steps at the top of this slides show increased staffing and process improvements to handle high volume. The wheels in the lower left quadrant of this slide represent how a new call center at MD Anderson will support the clinical sites and the network of sequencing laboratories. Finally, on the right, you see that new ticketing and tracking software will further streamline the processing of tumor samples. A</a:t>
            </a:r>
            <a:r>
              <a:rPr lang="en-US" sz="1200" b="0" kern="1200" dirty="0" smtClean="0">
                <a:solidFill>
                  <a:srgbClr val="FF0000"/>
                </a:solidFill>
                <a:effectLst/>
                <a:latin typeface="+mn-lt"/>
                <a:ea typeface="+mn-ea"/>
                <a:cs typeface="+mn-cs"/>
              </a:rPr>
              <a:t>ll of these enhancements will be in plac</a:t>
            </a:r>
            <a:r>
              <a:rPr lang="en-US" sz="1200" b="0" kern="1200" baseline="0" dirty="0" smtClean="0">
                <a:solidFill>
                  <a:srgbClr val="FF0000"/>
                </a:solidFill>
                <a:effectLst/>
                <a:latin typeface="+mn-lt"/>
                <a:ea typeface="+mn-ea"/>
                <a:cs typeface="+mn-cs"/>
              </a:rPr>
              <a:t>e by late May when patient registration resumes. Again, the new capacity is designed to process 100 patient cases per week and return testing </a:t>
            </a:r>
            <a:r>
              <a:rPr lang="en-US" sz="1200" b="0" kern="1200" baseline="0" smtClean="0">
                <a:solidFill>
                  <a:srgbClr val="FF0000"/>
                </a:solidFill>
                <a:effectLst/>
                <a:latin typeface="+mn-lt"/>
                <a:ea typeface="+mn-ea"/>
                <a:cs typeface="+mn-cs"/>
              </a:rPr>
              <a:t>results within 14 </a:t>
            </a:r>
            <a:r>
              <a:rPr lang="en-US" sz="1200" b="0" kern="1200" baseline="0" dirty="0" smtClean="0">
                <a:solidFill>
                  <a:srgbClr val="FF0000"/>
                </a:solidFill>
                <a:effectLst/>
                <a:latin typeface="+mn-lt"/>
                <a:ea typeface="+mn-ea"/>
                <a:cs typeface="+mn-cs"/>
              </a:rPr>
              <a:t>days.</a:t>
            </a:r>
            <a:endParaRPr lang="en-US" sz="1200" b="0" kern="1200" dirty="0" smtClean="0">
              <a:solidFill>
                <a:srgbClr val="FF0000"/>
              </a:solidFill>
              <a:effectLst/>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21</a:t>
            </a:fld>
            <a:endParaRPr lang="en-US" dirty="0"/>
          </a:p>
        </p:txBody>
      </p:sp>
    </p:spTree>
    <p:extLst>
      <p:ext uri="{BB962C8B-B14F-4D97-AF65-F5344CB8AC3E}">
        <p14:creationId xmlns:p14="http://schemas.microsoft.com/office/powerpoint/2010/main" val="236620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based on the analysis, what are the changes that will address what we have learned? Screening will increase to 5000 patients</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there will be 24 treatment arms – with</a:t>
            </a:r>
            <a:r>
              <a:rPr lang="en-US" sz="1200" kern="1200" baseline="0" dirty="0" smtClean="0">
                <a:solidFill>
                  <a:schemeClr val="tx1"/>
                </a:solidFill>
                <a:effectLst/>
                <a:latin typeface="+mn-lt"/>
                <a:ea typeface="+mn-ea"/>
                <a:cs typeface="+mn-cs"/>
              </a:rPr>
              <a:t> an overall match rate estimated at 23 percent. There will be </a:t>
            </a:r>
            <a:r>
              <a:rPr lang="en-US" sz="1200" kern="1200" dirty="0" smtClean="0">
                <a:solidFill>
                  <a:schemeClr val="tx1"/>
                </a:solidFill>
                <a:effectLst/>
                <a:latin typeface="+mn-lt"/>
                <a:ea typeface="+mn-ea"/>
                <a:cs typeface="+mn-cs"/>
              </a:rPr>
              <a:t>a greater focus</a:t>
            </a:r>
            <a:r>
              <a:rPr lang="en-US" sz="1200" kern="1200" baseline="0" dirty="0" smtClean="0">
                <a:solidFill>
                  <a:schemeClr val="tx1"/>
                </a:solidFill>
                <a:effectLst/>
                <a:latin typeface="+mn-lt"/>
                <a:ea typeface="+mn-ea"/>
                <a:cs typeface="+mn-cs"/>
              </a:rPr>
              <a:t> on communicating with participating sites and physicians about adhering to the screening eligibility criteria and selecting patients with good performance status and adequate organ function who are able to withstand being off treatment for a month or more while testing occurs. And of course, the laboratory capacity will expand considerably – as you just saw on the preceding slides</a:t>
            </a:r>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a:t>
            </a:r>
            <a:r>
              <a:rPr lang="en-US" sz="1200" kern="1200" baseline="0" dirty="0" smtClean="0">
                <a:solidFill>
                  <a:schemeClr val="tx1"/>
                </a:solidFill>
                <a:effectLst/>
                <a:latin typeface="+mn-lt"/>
                <a:ea typeface="+mn-ea"/>
                <a:cs typeface="+mn-cs"/>
              </a:rPr>
              <a:t>e are several other important changes as well. </a:t>
            </a: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trial will be mandating that needle aspirations be submitted for all patient cases. This will no longer be optional, and this is being done to improve the quality of the specimens coming into the laboratories.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trial will allow sites to submit for testing those tumor samples obtained from patients within a six month window prior to registration.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Lastly, NCI and ECOG-ACRIN will be looking into ways to allow the use of data from other genetic platforms.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22</a:t>
            </a:fld>
            <a:endParaRPr lang="en-US" dirty="0"/>
          </a:p>
        </p:txBody>
      </p:sp>
    </p:spTree>
    <p:extLst>
      <p:ext uri="{BB962C8B-B14F-4D97-AF65-F5344CB8AC3E}">
        <p14:creationId xmlns:p14="http://schemas.microsoft.com/office/powerpoint/2010/main" val="3083263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Our conclusions from this interim analysis therefore are as</a:t>
            </a:r>
            <a:r>
              <a:rPr lang="en-US" sz="1200" kern="1200" baseline="0" dirty="0" smtClean="0">
                <a:solidFill>
                  <a:schemeClr val="tx1"/>
                </a:solidFill>
                <a:effectLst/>
                <a:latin typeface="+mn-lt"/>
                <a:ea typeface="+mn-ea"/>
                <a:cs typeface="+mn-cs"/>
              </a:rPr>
              <a:t> follows: (read verbatim).</a:t>
            </a:r>
            <a:endParaRPr lang="en-US" sz="1200" kern="1200" dirty="0" smtClean="0">
              <a:solidFill>
                <a:schemeClr val="tx1"/>
              </a:solidFill>
              <a:effectLst/>
              <a:latin typeface="+mn-lt"/>
              <a:ea typeface="+mn-ea"/>
              <a:cs typeface="+mn-cs"/>
            </a:endParaRPr>
          </a:p>
          <a:p>
            <a:endParaRPr lang="en-US" sz="1000"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23</a:t>
            </a:fld>
            <a:endParaRPr lang="en-US" dirty="0"/>
          </a:p>
        </p:txBody>
      </p:sp>
    </p:spTree>
    <p:extLst>
      <p:ext uri="{BB962C8B-B14F-4D97-AF65-F5344CB8AC3E}">
        <p14:creationId xmlns:p14="http://schemas.microsoft.com/office/powerpoint/2010/main" val="2059171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here (read verbatim).</a:t>
            </a:r>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24</a:t>
            </a:fld>
            <a:endParaRPr lang="en-US" dirty="0"/>
          </a:p>
        </p:txBody>
      </p:sp>
    </p:spTree>
    <p:extLst>
      <p:ext uri="{BB962C8B-B14F-4D97-AF65-F5344CB8AC3E}">
        <p14:creationId xmlns:p14="http://schemas.microsoft.com/office/powerpoint/2010/main" val="2445404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baseline="0" dirty="0" smtClean="0"/>
              <a:t>The first acknowledgment goes to the patients. Patient support and interest in this trial is greatly appreciated, particularly because these are patients with advanced disease. </a:t>
            </a:r>
          </a:p>
          <a:p>
            <a:endParaRPr lang="en-US" b="0" i="0" baseline="0" dirty="0" smtClean="0"/>
          </a:p>
          <a:p>
            <a:r>
              <a:rPr lang="en-US" b="0" i="0" dirty="0" smtClean="0"/>
              <a:t>A</a:t>
            </a:r>
            <a:r>
              <a:rPr lang="en-US" b="0" i="0" baseline="0" dirty="0" smtClean="0"/>
              <a:t> trial of this size and complexity requires a high degree of support, expertise, and collaboration. The groups and persons listed here represent, in a small way, the magnitude of effort and professional expertise that has gone into the trial design and implementation to date. </a:t>
            </a:r>
          </a:p>
          <a:p>
            <a:endParaRPr lang="en-US" b="0" i="0" baseline="0" dirty="0" smtClean="0"/>
          </a:p>
          <a:p>
            <a:r>
              <a:rPr lang="en-US" b="0" i="0" baseline="0" dirty="0" smtClean="0"/>
              <a:t>It is also important to acknowledge the extraordinary amount of time and due diligence that has been applied to the interim analysis by the study chairs and the steering committee members, who have made it possible for the trial to resume in late May with greatly expanded and updated capabilities. </a:t>
            </a:r>
          </a:p>
          <a:p>
            <a:endParaRPr lang="en-US" b="0" i="0" baseline="0" dirty="0" smtClean="0"/>
          </a:p>
          <a:p>
            <a:r>
              <a:rPr lang="en-US" b="0" i="0" baseline="0" dirty="0" smtClean="0"/>
              <a:t>All partners in the NCI-MATCH trial are working collaboratively to produce results that will have meaningful impacts on cancer treatment for years to come.</a:t>
            </a:r>
            <a:endParaRPr lang="en-US" b="0" i="0"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25</a:t>
            </a:fld>
            <a:endParaRPr lang="en-US" dirty="0"/>
          </a:p>
        </p:txBody>
      </p:sp>
    </p:spTree>
    <p:extLst>
      <p:ext uri="{BB962C8B-B14F-4D97-AF65-F5344CB8AC3E}">
        <p14:creationId xmlns:p14="http://schemas.microsoft.com/office/powerpoint/2010/main" val="446520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en-US" b="0" i="0" dirty="0" smtClean="0"/>
              <a:t>Here are the most important </a:t>
            </a:r>
            <a:r>
              <a:rPr lang="en-US" b="0" i="0" baseline="0" dirty="0" smtClean="0"/>
              <a:t>online resources that are available for more information on NCI-MATCH. Additionally, the NCI’s Cancer Information Service specialists are available via a quick phone call to answer any questions that patients, advocates, or others might have.</a:t>
            </a:r>
            <a:endParaRPr lang="en-US" b="0" i="0"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26</a:t>
            </a:fld>
            <a:endParaRPr lang="en-US" dirty="0"/>
          </a:p>
        </p:txBody>
      </p:sp>
    </p:spTree>
    <p:extLst>
      <p:ext uri="{BB962C8B-B14F-4D97-AF65-F5344CB8AC3E}">
        <p14:creationId xmlns:p14="http://schemas.microsoft.com/office/powerpoint/2010/main" val="616453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The trial opened in mid-August 2015 with 10 treatment arms. At that time, trial</a:t>
            </a:r>
            <a:r>
              <a:rPr lang="en-US" sz="1200" i="0" kern="1200" baseline="0" dirty="0" smtClean="0">
                <a:solidFill>
                  <a:schemeClr val="tx1"/>
                </a:solidFill>
                <a:effectLst/>
                <a:latin typeface="+mn-lt"/>
                <a:ea typeface="+mn-ea"/>
                <a:cs typeface="+mn-cs"/>
              </a:rPr>
              <a:t> organizers were already developing another </a:t>
            </a:r>
            <a:r>
              <a:rPr lang="en-US" sz="1200" i="0" kern="1200" dirty="0" smtClean="0">
                <a:solidFill>
                  <a:schemeClr val="tx1"/>
                </a:solidFill>
                <a:effectLst/>
                <a:latin typeface="+mn-lt"/>
                <a:ea typeface="+mn-ea"/>
                <a:cs typeface="+mn-cs"/>
              </a:rPr>
              <a:t>14 arms. It was expected that</a:t>
            </a:r>
            <a:r>
              <a:rPr lang="en-US" sz="1200" i="0" kern="1200" baseline="0" dirty="0" smtClean="0">
                <a:solidFill>
                  <a:schemeClr val="tx1"/>
                </a:solidFill>
                <a:effectLst/>
                <a:latin typeface="+mn-lt"/>
                <a:ea typeface="+mn-ea"/>
                <a:cs typeface="+mn-cs"/>
              </a:rPr>
              <a:t> all of these arms would be open </a:t>
            </a:r>
            <a:r>
              <a:rPr lang="en-US" sz="1200" i="0" kern="1200" dirty="0" smtClean="0">
                <a:solidFill>
                  <a:schemeClr val="tx1"/>
                </a:solidFill>
                <a:effectLst/>
                <a:latin typeface="+mn-lt"/>
                <a:ea typeface="+mn-ea"/>
                <a:cs typeface="+mn-cs"/>
              </a:rPr>
              <a:t>before reaching the 500-patient enrollment milestone that</a:t>
            </a:r>
            <a:r>
              <a:rPr lang="en-US" sz="1200" i="0" kern="1200" baseline="0" dirty="0" smtClean="0">
                <a:solidFill>
                  <a:schemeClr val="tx1"/>
                </a:solidFill>
                <a:effectLst/>
                <a:latin typeface="+mn-lt"/>
                <a:ea typeface="+mn-ea"/>
                <a:cs typeface="+mn-cs"/>
              </a:rPr>
              <a:t> would </a:t>
            </a:r>
            <a:r>
              <a:rPr lang="en-US" sz="1200" i="0" kern="1200" dirty="0" smtClean="0">
                <a:solidFill>
                  <a:schemeClr val="tx1"/>
                </a:solidFill>
                <a:effectLst/>
                <a:latin typeface="+mn-lt"/>
                <a:ea typeface="+mn-ea"/>
                <a:cs typeface="+mn-cs"/>
              </a:rPr>
              <a:t>trigger the interim</a:t>
            </a:r>
            <a:r>
              <a:rPr lang="en-US" sz="1200" i="0" kern="1200" baseline="0" dirty="0" smtClean="0">
                <a:solidFill>
                  <a:schemeClr val="tx1"/>
                </a:solidFill>
                <a:effectLst/>
                <a:latin typeface="+mn-lt"/>
                <a:ea typeface="+mn-ea"/>
                <a:cs typeface="+mn-cs"/>
              </a:rPr>
              <a:t> analysis</a:t>
            </a:r>
            <a:r>
              <a:rPr lang="en-US" sz="1200" i="0" kern="1200" dirty="0" smtClean="0">
                <a:solidFill>
                  <a:schemeClr val="tx1"/>
                </a:solidFill>
                <a:effectLst/>
                <a:latin typeface="+mn-lt"/>
                <a:ea typeface="+mn-ea"/>
                <a:cs typeface="+mn-cs"/>
              </a:rPr>
              <a:t>. The accrual goal was 3000</a:t>
            </a:r>
            <a:r>
              <a:rPr lang="en-US" sz="1200" i="0" kern="1200" baseline="0" dirty="0" smtClean="0">
                <a:solidFill>
                  <a:schemeClr val="tx1"/>
                </a:solidFill>
                <a:effectLst/>
                <a:latin typeface="+mn-lt"/>
                <a:ea typeface="+mn-ea"/>
                <a:cs typeface="+mn-cs"/>
              </a:rPr>
              <a:t> patients for screening, </a:t>
            </a:r>
            <a:r>
              <a:rPr lang="en-US" sz="1200" i="0" kern="1200" dirty="0" smtClean="0">
                <a:solidFill>
                  <a:schemeClr val="tx1"/>
                </a:solidFill>
                <a:effectLst/>
                <a:latin typeface="+mn-lt"/>
                <a:ea typeface="+mn-ea"/>
                <a:cs typeface="+mn-cs"/>
              </a:rPr>
              <a:t>and with all arms open it was thought that up to 30 percent of the patients would have a mutation matching one of the arms. </a:t>
            </a:r>
            <a:r>
              <a:rPr lang="en-US" sz="1200" i="0" kern="1200" baseline="0" dirty="0" smtClean="0">
                <a:solidFill>
                  <a:schemeClr val="tx1"/>
                </a:solidFill>
                <a:effectLst/>
                <a:latin typeface="+mn-lt"/>
                <a:ea typeface="+mn-ea"/>
                <a:cs typeface="+mn-cs"/>
              </a:rPr>
              <a:t>We estimated that </a:t>
            </a:r>
            <a:r>
              <a:rPr lang="en-US" sz="1200" i="0" kern="1200" dirty="0" smtClean="0">
                <a:solidFill>
                  <a:schemeClr val="tx1"/>
                </a:solidFill>
                <a:effectLst/>
                <a:latin typeface="+mn-lt"/>
                <a:ea typeface="+mn-ea"/>
                <a:cs typeface="+mn-cs"/>
              </a:rPr>
              <a:t>10 percent of patients would have a </a:t>
            </a:r>
            <a:r>
              <a:rPr lang="en-US" sz="1200" i="0" kern="1200" baseline="0" dirty="0" smtClean="0">
                <a:solidFill>
                  <a:schemeClr val="tx1"/>
                </a:solidFill>
                <a:effectLst/>
                <a:latin typeface="+mn-lt"/>
                <a:ea typeface="+mn-ea"/>
                <a:cs typeface="+mn-cs"/>
              </a:rPr>
              <a:t>mutation matching one of the first 10 treatment </a:t>
            </a:r>
            <a:r>
              <a:rPr lang="en-US" sz="1200" i="0" kern="1200" dirty="0" smtClean="0">
                <a:solidFill>
                  <a:schemeClr val="tx1"/>
                </a:solidFill>
                <a:effectLst/>
                <a:latin typeface="+mn-lt"/>
                <a:ea typeface="+mn-ea"/>
                <a:cs typeface="+mn-cs"/>
              </a:rPr>
              <a:t>arms.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Patient enrollment</a:t>
            </a:r>
            <a:r>
              <a:rPr lang="en-US" sz="1200" i="0" kern="1200" baseline="0" dirty="0" smtClean="0">
                <a:solidFill>
                  <a:schemeClr val="tx1"/>
                </a:solidFill>
                <a:effectLst/>
                <a:latin typeface="+mn-lt"/>
                <a:ea typeface="+mn-ea"/>
                <a:cs typeface="+mn-cs"/>
              </a:rPr>
              <a:t> in the trial was rapid from the start. With a huge accrual of patients in the early weeks, the pause in registration of new patients was initiated in mid-November. The rate of accrual was so rapid that it was not possible to pause enrollment at a precise cut-off. By the time 500 patients had undergone tumor testing, several hundred more had begun the initial screening process. </a:t>
            </a:r>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3</a:t>
            </a:fld>
            <a:endParaRPr lang="en-US" dirty="0"/>
          </a:p>
        </p:txBody>
      </p:sp>
    </p:spTree>
    <p:extLst>
      <p:ext uri="{BB962C8B-B14F-4D97-AF65-F5344CB8AC3E}">
        <p14:creationId xmlns:p14="http://schemas.microsoft.com/office/powerpoint/2010/main" val="2071847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you see that</a:t>
            </a:r>
            <a:r>
              <a:rPr lang="en-US" sz="1200" kern="1200" baseline="0" dirty="0" smtClean="0">
                <a:solidFill>
                  <a:schemeClr val="tx1"/>
                </a:solidFill>
                <a:effectLst/>
                <a:latin typeface="+mn-lt"/>
                <a:ea typeface="+mn-ea"/>
                <a:cs typeface="+mn-cs"/>
              </a:rPr>
              <a:t> 795 patients enrolled for screening in the first three months of the trial. </a:t>
            </a:r>
            <a:r>
              <a:rPr lang="en-US" sz="1200" kern="1200" dirty="0" smtClean="0">
                <a:solidFill>
                  <a:schemeClr val="tx1"/>
                </a:solidFill>
                <a:effectLst/>
                <a:latin typeface="+mn-lt"/>
                <a:ea typeface="+mn-ea"/>
                <a:cs typeface="+mn-cs"/>
              </a:rPr>
              <a:t>Accrual far exceeded expectations.</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assumption had been for about 50 patients to register per month. Bearing in mind that this was the largest precision medicine cancer trial ever designed, the reality is</a:t>
            </a:r>
            <a:r>
              <a:rPr lang="en-US" sz="1200" kern="1200" baseline="0" dirty="0" smtClean="0">
                <a:solidFill>
                  <a:schemeClr val="tx1"/>
                </a:solidFill>
                <a:effectLst/>
                <a:latin typeface="+mn-lt"/>
                <a:ea typeface="+mn-ea"/>
                <a:cs typeface="+mn-cs"/>
              </a:rPr>
              <a:t> that no one knew just how long it would take to reach 500 registrations, but it was thought that it would take one year. This assumption was </a:t>
            </a:r>
            <a:r>
              <a:rPr lang="en-US" sz="1200" kern="1200" dirty="0" smtClean="0">
                <a:solidFill>
                  <a:schemeClr val="tx1"/>
                </a:solidFill>
                <a:effectLst/>
                <a:latin typeface="+mn-lt"/>
                <a:ea typeface="+mn-ea"/>
                <a:cs typeface="+mn-cs"/>
              </a:rPr>
              <a:t>based on typical registration patterns in NCI-sponsored trials, which start slowly and ramp up over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slide</a:t>
            </a:r>
            <a:r>
              <a:rPr lang="en-US" sz="1200" kern="1200" baseline="0" dirty="0" smtClean="0">
                <a:solidFill>
                  <a:schemeClr val="tx1"/>
                </a:solidFill>
                <a:effectLst/>
                <a:latin typeface="+mn-lt"/>
                <a:ea typeface="+mn-ea"/>
                <a:cs typeface="+mn-cs"/>
              </a:rPr>
              <a:t> also provides a snapshot of t</a:t>
            </a:r>
            <a:r>
              <a:rPr lang="en-US" sz="1200" kern="1200" dirty="0" smtClean="0">
                <a:solidFill>
                  <a:schemeClr val="tx1"/>
                </a:solidFill>
                <a:effectLst/>
                <a:latin typeface="+mn-lt"/>
                <a:ea typeface="+mn-ea"/>
                <a:cs typeface="+mn-cs"/>
              </a:rPr>
              <a:t>he institutions involved. The</a:t>
            </a:r>
            <a:r>
              <a:rPr lang="en-US" sz="1200" kern="1200" baseline="0" dirty="0" smtClean="0">
                <a:solidFill>
                  <a:schemeClr val="tx1"/>
                </a:solidFill>
                <a:effectLst/>
                <a:latin typeface="+mn-lt"/>
                <a:ea typeface="+mn-ea"/>
                <a:cs typeface="+mn-cs"/>
              </a:rPr>
              <a:t> 192 a</a:t>
            </a:r>
            <a:r>
              <a:rPr lang="en-US" sz="1200" kern="1200" dirty="0" smtClean="0">
                <a:solidFill>
                  <a:schemeClr val="tx1"/>
                </a:solidFill>
                <a:effectLst/>
                <a:latin typeface="+mn-lt"/>
                <a:ea typeface="+mn-ea"/>
                <a:cs typeface="+mn-cs"/>
              </a:rPr>
              <a:t>ctive sites – those that enrolled at least one patient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were distributed across the country. Two-thirds of the patient registrations</a:t>
            </a:r>
            <a:r>
              <a:rPr lang="en-US" sz="1200" kern="1200" baseline="0" dirty="0" smtClean="0">
                <a:solidFill>
                  <a:schemeClr val="tx1"/>
                </a:solidFill>
                <a:effectLst/>
                <a:latin typeface="+mn-lt"/>
                <a:ea typeface="+mn-ea"/>
                <a:cs typeface="+mn-cs"/>
              </a:rPr>
              <a:t> occurred at </a:t>
            </a:r>
            <a:r>
              <a:rPr lang="en-US" sz="1200" kern="1200" dirty="0" smtClean="0">
                <a:solidFill>
                  <a:schemeClr val="tx1"/>
                </a:solidFill>
                <a:effectLst/>
                <a:latin typeface="+mn-lt"/>
                <a:ea typeface="+mn-ea"/>
                <a:cs typeface="+mn-cs"/>
              </a:rPr>
              <a:t>community-based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sites,</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one-third</a:t>
            </a:r>
            <a:r>
              <a:rPr lang="en-US" sz="1200" kern="1200" baseline="0" dirty="0" smtClean="0">
                <a:solidFill>
                  <a:schemeClr val="tx1"/>
                </a:solidFill>
                <a:effectLst/>
                <a:latin typeface="+mn-lt"/>
                <a:ea typeface="+mn-ea"/>
                <a:cs typeface="+mn-cs"/>
              </a:rPr>
              <a:t> occurred at cancer centers</a:t>
            </a:r>
            <a:r>
              <a:rPr lang="en-US" sz="1200" kern="1200" dirty="0" smtClean="0">
                <a:solidFill>
                  <a:schemeClr val="tx1"/>
                </a:solidFill>
                <a:effectLst/>
                <a:latin typeface="+mn-lt"/>
                <a:ea typeface="+mn-ea"/>
                <a:cs typeface="+mn-cs"/>
              </a:rPr>
              <a:t>. This</a:t>
            </a:r>
            <a:r>
              <a:rPr lang="en-US" sz="1200" kern="1200" baseline="0" dirty="0" smtClean="0">
                <a:solidFill>
                  <a:schemeClr val="tx1"/>
                </a:solidFill>
                <a:effectLst/>
                <a:latin typeface="+mn-lt"/>
                <a:ea typeface="+mn-ea"/>
                <a:cs typeface="+mn-cs"/>
              </a:rPr>
              <a:t> is very typical of NCI-sponsored trials.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As of March 9, 2016, a </a:t>
            </a:r>
            <a:r>
              <a:rPr lang="en-US" sz="1200" kern="1200" dirty="0" smtClean="0">
                <a:solidFill>
                  <a:schemeClr val="tx1"/>
                </a:solidFill>
                <a:effectLst/>
                <a:latin typeface="+mn-lt"/>
                <a:ea typeface="+mn-ea"/>
                <a:cs typeface="+mn-cs"/>
              </a:rPr>
              <a:t>total of 796 sites</a:t>
            </a:r>
            <a:r>
              <a:rPr lang="en-US" sz="1200" kern="1200" baseline="0" dirty="0" smtClean="0">
                <a:solidFill>
                  <a:schemeClr val="tx1"/>
                </a:solidFill>
                <a:effectLst/>
                <a:latin typeface="+mn-lt"/>
                <a:ea typeface="+mn-ea"/>
                <a:cs typeface="+mn-cs"/>
              </a:rPr>
              <a:t> were approved by the NCI Central Institutional Review Board and able to enroll patients as shown by the green dots.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4</a:t>
            </a:fld>
            <a:endParaRPr lang="en-US" dirty="0"/>
          </a:p>
        </p:txBody>
      </p:sp>
    </p:spTree>
    <p:extLst>
      <p:ext uri="{BB962C8B-B14F-4D97-AF65-F5344CB8AC3E}">
        <p14:creationId xmlns:p14="http://schemas.microsoft.com/office/powerpoint/2010/main" val="3173067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table shows the results of the screening part of the trial in the initial group of 795 </a:t>
            </a:r>
            <a:r>
              <a:rPr lang="en-US" sz="1200" kern="1200" baseline="0" dirty="0" smtClean="0">
                <a:solidFill>
                  <a:schemeClr val="tx1"/>
                </a:solidFill>
                <a:effectLst/>
                <a:latin typeface="+mn-lt"/>
                <a:ea typeface="+mn-ea"/>
                <a:cs typeface="+mn-cs"/>
              </a:rPr>
              <a:t>patients. Tumor tissue samples were submitted for 739 of those patients. The network of four laboratories supporting this trial were able to complete tumor testing on </a:t>
            </a:r>
            <a:r>
              <a:rPr lang="en-US" sz="1200" kern="1200" dirty="0" smtClean="0">
                <a:solidFill>
                  <a:schemeClr val="tx1"/>
                </a:solidFill>
                <a:effectLst/>
                <a:latin typeface="+mn-lt"/>
                <a:ea typeface="+mn-ea"/>
                <a:cs typeface="+mn-cs"/>
              </a:rPr>
              <a:t>87 percent of patients, a good result where the industry standard is about 80 percent.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last three rows of the table summarize what</a:t>
            </a:r>
            <a:r>
              <a:rPr lang="en-US" sz="1200" kern="1200" baseline="0" dirty="0" smtClean="0">
                <a:solidFill>
                  <a:schemeClr val="tx1"/>
                </a:solidFill>
                <a:effectLst/>
                <a:latin typeface="+mn-lt"/>
                <a:ea typeface="+mn-ea"/>
                <a:cs typeface="+mn-cs"/>
              </a:rPr>
              <a:t> happened next. Among the 87 percent of patients with a completed tumor test, </a:t>
            </a:r>
            <a:r>
              <a:rPr lang="en-US" sz="1200" kern="1200" dirty="0" smtClean="0">
                <a:solidFill>
                  <a:schemeClr val="tx1"/>
                </a:solidFill>
                <a:effectLst/>
                <a:latin typeface="+mn-lt"/>
                <a:ea typeface="+mn-ea"/>
                <a:cs typeface="+mn-cs"/>
              </a:rPr>
              <a:t>56 patients – or 9 percent – had a gene mutation matching</a:t>
            </a:r>
            <a:r>
              <a:rPr lang="en-US" sz="1200" kern="1200" baseline="0" dirty="0" smtClean="0">
                <a:solidFill>
                  <a:schemeClr val="tx1"/>
                </a:solidFill>
                <a:effectLst/>
                <a:latin typeface="+mn-lt"/>
                <a:ea typeface="+mn-ea"/>
                <a:cs typeface="+mn-cs"/>
              </a:rPr>
              <a:t> one of the 10 available treatment arms. Remember, we </a:t>
            </a:r>
            <a:r>
              <a:rPr lang="en-US" sz="1200" kern="1200" dirty="0" smtClean="0">
                <a:solidFill>
                  <a:schemeClr val="tx1"/>
                </a:solidFill>
                <a:effectLst/>
                <a:latin typeface="+mn-lt"/>
                <a:ea typeface="+mn-ea"/>
                <a:cs typeface="+mn-cs"/>
              </a:rPr>
              <a:t>expected a 10 percent match</a:t>
            </a:r>
            <a:r>
              <a:rPr lang="en-US" sz="1200" kern="1200" baseline="0" dirty="0" smtClean="0">
                <a:solidFill>
                  <a:schemeClr val="tx1"/>
                </a:solidFill>
                <a:effectLst/>
                <a:latin typeface="+mn-lt"/>
                <a:ea typeface="+mn-ea"/>
                <a:cs typeface="+mn-cs"/>
              </a:rPr>
              <a:t> rate for the first ten treatment arms, so this is not far off.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You will also recall that the trial requires that patients be further evaluated to determine if they meet the eligibility for the specific treatment arm to which they were matched. After the 56 patients went on for further evaluation, </a:t>
            </a:r>
            <a:r>
              <a:rPr lang="en-US" sz="1200" kern="1200" dirty="0" smtClean="0">
                <a:solidFill>
                  <a:schemeClr val="tx1"/>
                </a:solidFill>
                <a:effectLst/>
                <a:latin typeface="+mn-lt"/>
                <a:ea typeface="+mn-ea"/>
                <a:cs typeface="+mn-cs"/>
              </a:rPr>
              <a:t>33 patients – or five percent – met specific eligibility criteria for,</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were assigned to a treatment arm</a:t>
            </a:r>
            <a:r>
              <a:rPr lang="en-US" sz="1200" kern="1200" baseline="0" dirty="0" smtClean="0">
                <a:solidFill>
                  <a:schemeClr val="tx1"/>
                </a:solidFill>
                <a:effectLst/>
                <a:latin typeface="+mn-lt"/>
                <a:ea typeface="+mn-ea"/>
                <a:cs typeface="+mn-cs"/>
              </a:rPr>
              <a:t>. The last line of the table shows that 1</a:t>
            </a:r>
            <a:r>
              <a:rPr lang="en-US" sz="1200" kern="1200" dirty="0" smtClean="0">
                <a:solidFill>
                  <a:schemeClr val="tx1"/>
                </a:solidFill>
                <a:effectLst/>
                <a:latin typeface="+mn-lt"/>
                <a:ea typeface="+mn-ea"/>
                <a:cs typeface="+mn-cs"/>
              </a:rPr>
              <a:t>6 patients</a:t>
            </a:r>
            <a:r>
              <a:rPr lang="en-US" sz="1200" kern="1200" baseline="0" dirty="0" smtClean="0">
                <a:solidFill>
                  <a:schemeClr val="tx1"/>
                </a:solidFill>
                <a:effectLst/>
                <a:latin typeface="+mn-lt"/>
                <a:ea typeface="+mn-ea"/>
                <a:cs typeface="+mn-cs"/>
              </a:rPr>
              <a:t> – 2.5 </a:t>
            </a:r>
            <a:r>
              <a:rPr lang="en-US" sz="1200" kern="1200" dirty="0" smtClean="0">
                <a:solidFill>
                  <a:schemeClr val="tx1"/>
                </a:solidFill>
                <a:effectLst/>
                <a:latin typeface="+mn-lt"/>
                <a:ea typeface="+mn-ea"/>
                <a:cs typeface="+mn-cs"/>
              </a:rPr>
              <a:t>percent – entered seven of the 10 available treatment arms.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Three</a:t>
            </a:r>
            <a:r>
              <a:rPr lang="en-US" sz="1200" kern="1200" baseline="0" dirty="0" smtClean="0">
                <a:solidFill>
                  <a:schemeClr val="tx1"/>
                </a:solidFill>
                <a:effectLst/>
                <a:latin typeface="+mn-lt"/>
                <a:ea typeface="+mn-ea"/>
                <a:cs typeface="+mn-cs"/>
              </a:rPr>
              <a:t> of the arms did not accrue patients because they involve rare mutations that were not found in the initial group of patients.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400BCD-DD99-4736-8C9F-941112D1DA94}"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1534747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shows the demographic representation of patient cases across age, gender, race,</a:t>
            </a:r>
            <a:r>
              <a:rPr lang="en-US" baseline="0" dirty="0" smtClean="0"/>
              <a:t> and ethnicity.</a:t>
            </a:r>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6</a:t>
            </a:fld>
            <a:endParaRPr lang="en-US" dirty="0"/>
          </a:p>
        </p:txBody>
      </p:sp>
    </p:spTree>
    <p:extLst>
      <p:ext uri="{BB962C8B-B14F-4D97-AF65-F5344CB8AC3E}">
        <p14:creationId xmlns:p14="http://schemas.microsoft.com/office/powerpoint/2010/main" val="2072177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This table shows the difference between starting assumptions for the estimated prevalence of the mutations and the results we actually found. Estimates came from The</a:t>
            </a:r>
            <a:r>
              <a:rPr lang="en-US" sz="1200" i="0" kern="1200" baseline="0" dirty="0" smtClean="0">
                <a:solidFill>
                  <a:schemeClr val="tx1"/>
                </a:solidFill>
                <a:effectLst/>
                <a:latin typeface="+mn-lt"/>
                <a:ea typeface="+mn-ea"/>
                <a:cs typeface="+mn-cs"/>
              </a:rPr>
              <a:t> Cancer Genome Atlas and other sources in the literature. </a:t>
            </a:r>
            <a:r>
              <a:rPr lang="en-US" sz="1200" i="0" kern="1200" dirty="0" smtClean="0">
                <a:solidFill>
                  <a:schemeClr val="tx1"/>
                </a:solidFill>
                <a:effectLst/>
                <a:latin typeface="+mn-lt"/>
                <a:ea typeface="+mn-ea"/>
                <a:cs typeface="+mn-cs"/>
              </a:rPr>
              <a:t>Most of the</a:t>
            </a:r>
            <a:r>
              <a:rPr lang="en-US" sz="1200" i="0" kern="1200" baseline="0" dirty="0" smtClean="0">
                <a:solidFill>
                  <a:schemeClr val="tx1"/>
                </a:solidFill>
                <a:effectLst/>
                <a:latin typeface="+mn-lt"/>
                <a:ea typeface="+mn-ea"/>
                <a:cs typeface="+mn-cs"/>
              </a:rPr>
              <a:t> actual prevalence rates in the initial group of patients were </a:t>
            </a:r>
            <a:r>
              <a:rPr lang="en-US" sz="1200" i="0" kern="1200" dirty="0" smtClean="0">
                <a:solidFill>
                  <a:schemeClr val="tx1"/>
                </a:solidFill>
                <a:effectLst/>
                <a:latin typeface="+mn-lt"/>
                <a:ea typeface="+mn-ea"/>
                <a:cs typeface="+mn-cs"/>
              </a:rPr>
              <a:t>much lower than expected. Whether this represents a difference that can be attributed</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to metastatic disease or to the mix of tumor types remains to be established.  </a:t>
            </a:r>
          </a:p>
          <a:p>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7</a:t>
            </a:fld>
            <a:endParaRPr lang="en-US" dirty="0"/>
          </a:p>
        </p:txBody>
      </p:sp>
    </p:spTree>
    <p:extLst>
      <p:ext uri="{BB962C8B-B14F-4D97-AF65-F5344CB8AC3E}">
        <p14:creationId xmlns:p14="http://schemas.microsoft.com/office/powerpoint/2010/main" val="2771959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And</a:t>
            </a:r>
            <a:r>
              <a:rPr lang="en-US" sz="1200" baseline="0" dirty="0" smtClean="0"/>
              <a:t> here we see the distribution of patient cases across primary disease sites. One goal that was established at the outset of this trial was to screen at least one-quarter of patient cases with uncommon diseases—those other than the “big four”; namely breast, colorectal, non-small cell lung, or prostate. The 65 percent screening rate for patients with uncommon cancers was much higher than anticipated. </a:t>
            </a:r>
          </a:p>
          <a:p>
            <a:endParaRPr lang="en-US" sz="1000" baseline="0" dirty="0" smtClean="0"/>
          </a:p>
          <a:p>
            <a:r>
              <a:rPr lang="en-US" sz="1200" baseline="0" dirty="0" smtClean="0"/>
              <a:t>The far right column shows that ultimately, 58 percent of treatment assignments occurred among patients with uncommon cancers versus 42 percent for patients with common cancers. </a:t>
            </a:r>
          </a:p>
          <a:p>
            <a:endParaRPr lang="en-US" sz="1000" baseline="0" dirty="0" smtClean="0"/>
          </a:p>
        </p:txBody>
      </p:sp>
      <p:sp>
        <p:nvSpPr>
          <p:cNvPr id="4" name="Slide Number Placeholder 3"/>
          <p:cNvSpPr>
            <a:spLocks noGrp="1"/>
          </p:cNvSpPr>
          <p:nvPr>
            <p:ph type="sldNum" sz="quarter" idx="10"/>
          </p:nvPr>
        </p:nvSpPr>
        <p:spPr/>
        <p:txBody>
          <a:bodyPr/>
          <a:lstStyle/>
          <a:p>
            <a:fld id="{28AF6DF7-3A18-415B-ABDB-525D75E211A1}" type="slidenum">
              <a:rPr lang="en-US" smtClean="0"/>
              <a:pPr/>
              <a:t>8</a:t>
            </a:fld>
            <a:endParaRPr lang="en-US" dirty="0"/>
          </a:p>
        </p:txBody>
      </p:sp>
    </p:spTree>
    <p:extLst>
      <p:ext uri="{BB962C8B-B14F-4D97-AF65-F5344CB8AC3E}">
        <p14:creationId xmlns:p14="http://schemas.microsoft.com/office/powerpoint/2010/main" val="1563268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And here we see the actual arms to which the patients were accrued. You see that for about</a:t>
            </a:r>
            <a:r>
              <a:rPr lang="en-US" sz="1200" kern="1200" baseline="0" dirty="0" smtClean="0">
                <a:solidFill>
                  <a:schemeClr val="tx1"/>
                </a:solidFill>
                <a:effectLst/>
                <a:latin typeface="+mn-lt"/>
                <a:ea typeface="+mn-ea"/>
                <a:cs typeface="+mn-cs"/>
              </a:rPr>
              <a:t> half </a:t>
            </a:r>
            <a:r>
              <a:rPr lang="en-US" sz="1200" kern="1200" dirty="0" smtClean="0">
                <a:solidFill>
                  <a:schemeClr val="tx1"/>
                </a:solidFill>
                <a:effectLst/>
                <a:latin typeface="+mn-lt"/>
                <a:ea typeface="+mn-ea"/>
                <a:cs typeface="+mn-cs"/>
              </a:rPr>
              <a:t>of the 33 patients who were assigned to a treatment, several factors led to them not being able to enroll on </a:t>
            </a:r>
            <a:r>
              <a:rPr lang="en-US" sz="1200" kern="1200" baseline="0" dirty="0" smtClean="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treatment arm. For</a:t>
            </a:r>
            <a:r>
              <a:rPr lang="en-US" sz="1200" kern="1200" baseline="0" dirty="0" smtClean="0">
                <a:solidFill>
                  <a:schemeClr val="tx1"/>
                </a:solidFill>
                <a:effectLst/>
                <a:latin typeface="+mn-lt"/>
                <a:ea typeface="+mn-ea"/>
                <a:cs typeface="+mn-cs"/>
              </a:rPr>
              <a:t> ten patients, eligibility was the issue. Seven patients</a:t>
            </a:r>
            <a:r>
              <a:rPr lang="en-US" sz="1200" kern="1200" dirty="0" smtClean="0">
                <a:solidFill>
                  <a:schemeClr val="tx1"/>
                </a:solidFill>
                <a:effectLst/>
                <a:latin typeface="+mn-lt"/>
                <a:ea typeface="+mn-ea"/>
                <a:cs typeface="+mn-cs"/>
              </a:rPr>
              <a:t> either</a:t>
            </a:r>
            <a:r>
              <a:rPr lang="en-US" sz="1200" kern="1200" baseline="0" dirty="0" smtClean="0">
                <a:solidFill>
                  <a:schemeClr val="tx1"/>
                </a:solidFill>
                <a:effectLst/>
                <a:latin typeface="+mn-lt"/>
                <a:ea typeface="+mn-ea"/>
                <a:cs typeface="+mn-cs"/>
              </a:rPr>
              <a:t> started other treatment, experienced disease progression, or died. We</a:t>
            </a:r>
            <a:r>
              <a:rPr lang="en-US" sz="1200" kern="1200" dirty="0" smtClean="0">
                <a:solidFill>
                  <a:schemeClr val="tx1"/>
                </a:solidFill>
                <a:effectLst/>
                <a:latin typeface="+mn-lt"/>
                <a:ea typeface="+mn-ea"/>
                <a:cs typeface="+mn-cs"/>
              </a:rPr>
              <a:t> will be addressing this issue with renewed outreach and education about the importance</a:t>
            </a:r>
            <a:r>
              <a:rPr lang="en-US" sz="1200" kern="1200" baseline="0" dirty="0" smtClean="0">
                <a:solidFill>
                  <a:schemeClr val="tx1"/>
                </a:solidFill>
                <a:effectLst/>
                <a:latin typeface="+mn-lt"/>
                <a:ea typeface="+mn-ea"/>
                <a:cs typeface="+mn-cs"/>
              </a:rPr>
              <a:t> of following the eligibility criteria in the selection of patients. These include having a good ECOG performance status of zero or one and adequate organ function. It is important to select patients who will be able to withstand being off treatment for a month or more</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28AF6DF7-3A18-415B-ABDB-525D75E211A1}" type="slidenum">
              <a:rPr lang="en-US" smtClean="0"/>
              <a:pPr/>
              <a:t>9</a:t>
            </a:fld>
            <a:endParaRPr lang="en-US" dirty="0"/>
          </a:p>
        </p:txBody>
      </p:sp>
    </p:spTree>
    <p:extLst>
      <p:ext uri="{BB962C8B-B14F-4D97-AF65-F5344CB8AC3E}">
        <p14:creationId xmlns:p14="http://schemas.microsoft.com/office/powerpoint/2010/main" val="1644461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40871A9-28FF-440A-9C7F-9206B9538D02}" type="slidenum">
              <a:rPr lang="en-US" smtClean="0">
                <a:solidFill>
                  <a:prstClr val="black">
                    <a:tint val="75000"/>
                  </a:prstClr>
                </a:solidFill>
              </a:rPr>
              <a:pPr/>
              <a:t>‹#›</a:t>
            </a:fld>
            <a:endParaRPr lang="en-US" dirty="0">
              <a:solidFill>
                <a:prstClr val="black">
                  <a:tint val="75000"/>
                </a:prstClr>
              </a:solidFill>
            </a:endParaRPr>
          </a:p>
        </p:txBody>
      </p:sp>
      <p:sp>
        <p:nvSpPr>
          <p:cNvPr id="7" name="Date Placeholder 3"/>
          <p:cNvSpPr>
            <a:spLocks noGrp="1"/>
          </p:cNvSpPr>
          <p:nvPr>
            <p:ph type="dt" sz="half" idx="2"/>
          </p:nvPr>
        </p:nvSpPr>
        <p:spPr>
          <a:xfrm>
            <a:off x="7620000" y="6380188"/>
            <a:ext cx="883627" cy="365125"/>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US" dirty="0" smtClean="0"/>
              <a:t>05/06/2016</a:t>
            </a:r>
            <a:endParaRPr lang="en-US" dirty="0"/>
          </a:p>
        </p:txBody>
      </p:sp>
    </p:spTree>
    <p:extLst>
      <p:ext uri="{BB962C8B-B14F-4D97-AF65-F5344CB8AC3E}">
        <p14:creationId xmlns:p14="http://schemas.microsoft.com/office/powerpoint/2010/main" val="158454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lvl1pPr>
              <a:defRPr sz="255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6"/>
            <a:ext cx="8229600" cy="4983163"/>
          </a:xfrm>
        </p:spPr>
        <p:txBody>
          <a:bodyPr/>
          <a:lstStyle>
            <a:lvl1pPr>
              <a:lnSpc>
                <a:spcPct val="110000"/>
              </a:lnSpc>
              <a:spcAft>
                <a:spcPts val="450"/>
              </a:spcAft>
              <a:defRPr b="0"/>
            </a:lvl1pPr>
            <a:lvl2pPr>
              <a:lnSpc>
                <a:spcPct val="110000"/>
              </a:lnSpc>
              <a:spcAft>
                <a:spcPts val="450"/>
              </a:spcAft>
              <a:defRPr sz="2400"/>
            </a:lvl2pPr>
            <a:lvl3pPr>
              <a:lnSpc>
                <a:spcPct val="110000"/>
              </a:lnSpc>
              <a:spcAft>
                <a:spcPts val="450"/>
              </a:spcAft>
              <a:defRPr sz="2400"/>
            </a:lvl3pPr>
            <a:lvl4pPr>
              <a:lnSpc>
                <a:spcPct val="110000"/>
              </a:lnSpc>
              <a:spcAft>
                <a:spcPts val="450"/>
              </a:spcAft>
              <a:defRPr sz="2400"/>
            </a:lvl4pPr>
            <a:lvl5pPr>
              <a:lnSpc>
                <a:spcPct val="110000"/>
              </a:lnSpc>
              <a:spcAft>
                <a:spcPts val="450"/>
              </a:spcAft>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401050" y="6380188"/>
            <a:ext cx="361950" cy="365125"/>
          </a:xfrm>
        </p:spPr>
        <p:txBody>
          <a:bodyPr/>
          <a:lstStyle/>
          <a:p>
            <a:fld id="{D40871A9-28FF-440A-9C7F-9206B9538D02}" type="slidenum">
              <a:rPr lang="en-US" smtClean="0">
                <a:solidFill>
                  <a:prstClr val="black">
                    <a:tint val="75000"/>
                  </a:prstClr>
                </a:solidFill>
              </a:rPr>
              <a:pPr/>
              <a:t>‹#›</a:t>
            </a:fld>
            <a:endParaRPr lang="en-US" dirty="0">
              <a:solidFill>
                <a:prstClr val="black">
                  <a:tint val="75000"/>
                </a:prstClr>
              </a:solidFill>
            </a:endParaRPr>
          </a:p>
        </p:txBody>
      </p:sp>
      <p:sp>
        <p:nvSpPr>
          <p:cNvPr id="5" name="Date Placeholder 3"/>
          <p:cNvSpPr>
            <a:spLocks noGrp="1"/>
          </p:cNvSpPr>
          <p:nvPr>
            <p:ph type="dt" sz="half" idx="2"/>
          </p:nvPr>
        </p:nvSpPr>
        <p:spPr>
          <a:xfrm>
            <a:off x="7467600" y="6380188"/>
            <a:ext cx="1009650" cy="365125"/>
          </a:xfrm>
          <a:prstGeom prst="rect">
            <a:avLst/>
          </a:prstGeom>
        </p:spPr>
        <p:txBody>
          <a:bodyPr vert="horz" lIns="91440" tIns="45720" rIns="91440" bIns="45720" rtlCol="0" anchor="ctr"/>
          <a:lstStyle>
            <a:lvl1pPr algn="l">
              <a:defRPr sz="1100">
                <a:solidFill>
                  <a:schemeClr val="tx1">
                    <a:tint val="75000"/>
                  </a:schemeClr>
                </a:solidFill>
              </a:defRPr>
            </a:lvl1pPr>
          </a:lstStyle>
          <a:p>
            <a:pPr algn="r"/>
            <a:r>
              <a:rPr lang="en-US" dirty="0" smtClean="0"/>
              <a:t>05/06/2016</a:t>
            </a:r>
            <a:endParaRPr lang="en-US" dirty="0"/>
          </a:p>
        </p:txBody>
      </p:sp>
    </p:spTree>
    <p:extLst>
      <p:ext uri="{BB962C8B-B14F-4D97-AF65-F5344CB8AC3E}">
        <p14:creationId xmlns:p14="http://schemas.microsoft.com/office/powerpoint/2010/main" val="244261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8431195" y="6400799"/>
            <a:ext cx="361950" cy="365125"/>
          </a:xfrm>
        </p:spPr>
        <p:txBody>
          <a:bodyPr/>
          <a:lstStyle/>
          <a:p>
            <a:fld id="{6780E3CE-1F91-445B-BE90-C57F40520752}" type="slidenum">
              <a:rPr lang="en-US" smtClean="0">
                <a:solidFill>
                  <a:prstClr val="black">
                    <a:tint val="75000"/>
                  </a:prstClr>
                </a:solidFill>
              </a:rPr>
              <a:pPr/>
              <a:t>‹#›</a:t>
            </a:fld>
            <a:endParaRPr lang="en-US" dirty="0">
              <a:solidFill>
                <a:prstClr val="black">
                  <a:tint val="75000"/>
                </a:prstClr>
              </a:solidFill>
            </a:endParaRPr>
          </a:p>
        </p:txBody>
      </p:sp>
      <p:sp>
        <p:nvSpPr>
          <p:cNvPr id="8" name="Date Placeholder 3"/>
          <p:cNvSpPr>
            <a:spLocks noGrp="1"/>
          </p:cNvSpPr>
          <p:nvPr>
            <p:ph type="dt" sz="half" idx="13"/>
          </p:nvPr>
        </p:nvSpPr>
        <p:spPr>
          <a:xfrm>
            <a:off x="7620000" y="6400799"/>
            <a:ext cx="89535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z="1100" dirty="0" smtClean="0"/>
              <a:t>05/06/2016</a:t>
            </a:r>
            <a:endParaRPr lang="en-US" dirty="0"/>
          </a:p>
        </p:txBody>
      </p:sp>
    </p:spTree>
    <p:extLst>
      <p:ext uri="{BB962C8B-B14F-4D97-AF65-F5344CB8AC3E}">
        <p14:creationId xmlns:p14="http://schemas.microsoft.com/office/powerpoint/2010/main" val="4177231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19205"/>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401050" y="6380188"/>
            <a:ext cx="36195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D40871A9-28FF-440A-9C7F-9206B9538D02}" type="slidenum">
              <a:rPr lang="en-US" smtClean="0">
                <a:solidFill>
                  <a:prstClr val="black">
                    <a:tint val="75000"/>
                  </a:prstClr>
                </a:solidFill>
              </a:rPr>
              <a:pPr/>
              <a:t>‹#›</a:t>
            </a:fld>
            <a:endParaRPr lang="en-US" dirty="0">
              <a:solidFill>
                <a:prstClr val="black">
                  <a:tint val="75000"/>
                </a:prstClr>
              </a:solidFill>
            </a:endParaRPr>
          </a:p>
        </p:txBody>
      </p:sp>
      <p:sp>
        <p:nvSpPr>
          <p:cNvPr id="4" name="Date Placeholder 3"/>
          <p:cNvSpPr>
            <a:spLocks noGrp="1"/>
          </p:cNvSpPr>
          <p:nvPr>
            <p:ph type="dt" sz="half" idx="2"/>
          </p:nvPr>
        </p:nvSpPr>
        <p:spPr>
          <a:xfrm>
            <a:off x="7620000" y="6380188"/>
            <a:ext cx="895350" cy="365125"/>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US" dirty="0" smtClean="0"/>
              <a:t>05/06/2016</a:t>
            </a:r>
            <a:endParaRPr lang="en-US" dirty="0"/>
          </a:p>
        </p:txBody>
      </p:sp>
      <p:pic>
        <p:nvPicPr>
          <p:cNvPr id="7" name="Picture 6"/>
          <p:cNvPicPr>
            <a:picLocks noChangeAspect="1"/>
          </p:cNvPicPr>
          <p:nvPr userDrawn="1"/>
        </p:nvPicPr>
        <p:blipFill>
          <a:blip r:embed="rId5"/>
          <a:stretch>
            <a:fillRect/>
          </a:stretch>
        </p:blipFill>
        <p:spPr>
          <a:xfrm>
            <a:off x="152400" y="6417869"/>
            <a:ext cx="4953000" cy="417343"/>
          </a:xfrm>
          <a:prstGeom prst="rect">
            <a:avLst/>
          </a:prstGeom>
        </p:spPr>
      </p:pic>
    </p:spTree>
    <p:extLst>
      <p:ext uri="{BB962C8B-B14F-4D97-AF65-F5344CB8AC3E}">
        <p14:creationId xmlns:p14="http://schemas.microsoft.com/office/powerpoint/2010/main" val="3245804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Lst>
  <p:hf hdr="0" ftr="0"/>
  <p:txStyles>
    <p:titleStyle>
      <a:lvl1pPr algn="l" defTabSz="685783" rtl="0" eaLnBrk="1" latinLnBrk="0" hangingPunct="1">
        <a:spcBef>
          <a:spcPct val="0"/>
        </a:spcBef>
        <a:buNone/>
        <a:defRPr sz="2400" b="1" kern="1200">
          <a:solidFill>
            <a:schemeClr val="tx1">
              <a:lumMod val="65000"/>
              <a:lumOff val="35000"/>
            </a:schemeClr>
          </a:solidFill>
          <a:latin typeface="Arial" panose="020B0604020202020204" pitchFamily="34" charset="0"/>
          <a:ea typeface="+mj-ea"/>
          <a:cs typeface="Arial" panose="020B0604020202020204" pitchFamily="34" charset="0"/>
        </a:defRPr>
      </a:lvl1pPr>
    </p:titleStyle>
    <p:bodyStyle>
      <a:lvl1pPr marL="257168" indent="-257168" algn="l" defTabSz="685783" rtl="0" eaLnBrk="1" latinLnBrk="0" hangingPunct="1">
        <a:spcBef>
          <a:spcPct val="20000"/>
        </a:spcBef>
        <a:buFont typeface="Arial" panose="020B0604020202020204" pitchFamily="34" charset="0"/>
        <a:buChar char="•"/>
        <a:defRPr sz="2400" b="1"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557199" indent="-214308" algn="l" defTabSz="685783"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spcBef>
          <a:spcPct val="20000"/>
        </a:spcBef>
        <a:buFont typeface="Arial" panose="020B0604020202020204" pitchFamily="34" charset="0"/>
        <a:buChar char="•"/>
        <a:defRPr sz="21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spcBef>
          <a:spcPct val="200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diagramDrawing" Target="../diagrams/drawing3.xml"/><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diagramColors" Target="../diagrams/colors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QuickStyle" Target="../diagrams/quickStyle3.xml"/><Relationship Id="rId5" Type="http://schemas.openxmlformats.org/officeDocument/2006/relationships/diagramQuickStyle" Target="../diagrams/quickStyle2.xml"/><Relationship Id="rId15" Type="http://schemas.openxmlformats.org/officeDocument/2006/relationships/image" Target="../media/image8.png"/><Relationship Id="rId10" Type="http://schemas.openxmlformats.org/officeDocument/2006/relationships/diagramLayout" Target="../diagrams/layout3.xml"/><Relationship Id="rId4" Type="http://schemas.openxmlformats.org/officeDocument/2006/relationships/diagramLayout" Target="../diagrams/layout2.xml"/><Relationship Id="rId9" Type="http://schemas.openxmlformats.org/officeDocument/2006/relationships/diagramData" Target="../diagrams/data3.xml"/><Relationship Id="rId14" Type="http://schemas.openxmlformats.org/officeDocument/2006/relationships/image" Target="../media/image7.jp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ancer.gov/about-cancer/treatment/clinical-trials/nci-supported/nci-match" TargetMode="External"/><Relationship Id="rId7" Type="http://schemas.openxmlformats.org/officeDocument/2006/relationships/hyperlink" Target="http://www.cancer.gov/contact"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www.cancer.gov/espanol/cancer/tratamiento/estudios-clinicos/patrocinados-por-nci/nci-match" TargetMode="External"/><Relationship Id="rId5" Type="http://schemas.openxmlformats.org/officeDocument/2006/relationships/hyperlink" Target="https://www.ctsu.org/Public/Default.aspx?ReturnUrl=/" TargetMode="External"/><Relationship Id="rId4" Type="http://schemas.openxmlformats.org/officeDocument/2006/relationships/hyperlink" Target="http://ecog-acrin.org/nci-match-eay13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7547" y="276045"/>
            <a:ext cx="8000999" cy="1590195"/>
          </a:xfrm>
        </p:spPr>
        <p:txBody>
          <a:bodyPr>
            <a:noAutofit/>
          </a:bodyPr>
          <a:lstStyle/>
          <a:p>
            <a:pPr>
              <a:lnSpc>
                <a:spcPct val="120000"/>
              </a:lnSpc>
              <a:spcAft>
                <a:spcPts val="450"/>
              </a:spcAft>
            </a:pPr>
            <a:r>
              <a:rPr lang="en-US" sz="3000" dirty="0"/>
              <a:t>NCI-Molecular Analysis for Therapy Choice</a:t>
            </a:r>
            <a:br>
              <a:rPr lang="en-US" sz="3000" dirty="0"/>
            </a:br>
            <a:r>
              <a:rPr lang="en-US" sz="3000" dirty="0"/>
              <a:t> (NCI-MATCH or EAY131)</a:t>
            </a:r>
          </a:p>
        </p:txBody>
      </p:sp>
      <p:sp>
        <p:nvSpPr>
          <p:cNvPr id="3" name="Subtitle 2"/>
          <p:cNvSpPr>
            <a:spLocks noGrp="1"/>
          </p:cNvSpPr>
          <p:nvPr>
            <p:ph type="subTitle" idx="1"/>
          </p:nvPr>
        </p:nvSpPr>
        <p:spPr>
          <a:xfrm>
            <a:off x="936172" y="1829664"/>
            <a:ext cx="7143750" cy="991040"/>
          </a:xfrm>
        </p:spPr>
        <p:txBody>
          <a:bodyPr>
            <a:normAutofit/>
          </a:bodyPr>
          <a:lstStyle/>
          <a:p>
            <a:pPr>
              <a:lnSpc>
                <a:spcPct val="132000"/>
              </a:lnSpc>
              <a:spcAft>
                <a:spcPts val="450"/>
              </a:spcAft>
            </a:pPr>
            <a:r>
              <a:rPr lang="en-US" sz="3825" b="0" dirty="0" smtClean="0">
                <a:solidFill>
                  <a:schemeClr val="tx1">
                    <a:lumMod val="50000"/>
                    <a:lumOff val="50000"/>
                  </a:schemeClr>
                </a:solidFill>
              </a:rPr>
              <a:t>Interim Analysis Results</a:t>
            </a:r>
            <a:endParaRPr lang="en-US" dirty="0" smtClean="0">
              <a:solidFill>
                <a:schemeClr val="tx1">
                  <a:lumMod val="50000"/>
                  <a:lumOff val="50000"/>
                </a:schemeClr>
              </a:solidFill>
            </a:endParaRPr>
          </a:p>
        </p:txBody>
      </p:sp>
      <p:sp>
        <p:nvSpPr>
          <p:cNvPr id="4" name="Subtitle 2"/>
          <p:cNvSpPr txBox="1">
            <a:spLocks/>
          </p:cNvSpPr>
          <p:nvPr/>
        </p:nvSpPr>
        <p:spPr>
          <a:xfrm>
            <a:off x="936172" y="2912147"/>
            <a:ext cx="7143750" cy="2209800"/>
          </a:xfrm>
          <a:prstGeom prst="rect">
            <a:avLst/>
          </a:prstGeom>
        </p:spPr>
        <p:txBody>
          <a:bodyPr vert="horz" lIns="91440" tIns="45720" rIns="91440" bIns="45720" rtlCol="0">
            <a:normAutofit fontScale="25000" lnSpcReduction="20000"/>
          </a:bodyPr>
          <a:lstStyle>
            <a:lvl1pPr marL="0" indent="0" algn="ctr" defTabSz="685783" rtl="0" eaLnBrk="1" latinLnBrk="0" hangingPunct="1">
              <a:spcBef>
                <a:spcPct val="20000"/>
              </a:spcBef>
              <a:buFont typeface="Arial" panose="020B0604020202020204" pitchFamily="34" charset="0"/>
              <a:buNone/>
              <a:defRPr sz="2400" b="1" kern="1200">
                <a:solidFill>
                  <a:schemeClr val="tx1">
                    <a:tint val="75000"/>
                  </a:schemeClr>
                </a:solidFill>
                <a:latin typeface="Arial" panose="020B0604020202020204" pitchFamily="34" charset="0"/>
                <a:ea typeface="+mn-ea"/>
                <a:cs typeface="Arial" panose="020B0604020202020204" pitchFamily="34" charset="0"/>
              </a:defRPr>
            </a:lvl1pPr>
            <a:lvl2pPr marL="342892" indent="0" algn="ctr" defTabSz="685783" rtl="0" eaLnBrk="1" latinLnBrk="0" hangingPunct="1">
              <a:spcBef>
                <a:spcPct val="20000"/>
              </a:spcBef>
              <a:buFont typeface="Arial" panose="020B0604020202020204" pitchFamily="34" charset="0"/>
              <a:buNone/>
              <a:defRPr sz="1800" kern="1200">
                <a:solidFill>
                  <a:schemeClr val="tx1">
                    <a:tint val="75000"/>
                  </a:schemeClr>
                </a:solidFill>
                <a:latin typeface="Arial" panose="020B0604020202020204" pitchFamily="34" charset="0"/>
                <a:ea typeface="+mn-ea"/>
                <a:cs typeface="Arial" panose="020B0604020202020204" pitchFamily="34" charset="0"/>
              </a:defRPr>
            </a:lvl2pPr>
            <a:lvl3pPr marL="685783" indent="0" algn="ctr" defTabSz="685783" rtl="0" eaLnBrk="1" latinLnBrk="0" hangingPunct="1">
              <a:spcBef>
                <a:spcPct val="20000"/>
              </a:spcBef>
              <a:buFont typeface="Arial" panose="020B0604020202020204" pitchFamily="34" charset="0"/>
              <a:buNone/>
              <a:defRPr sz="2100" kern="1200">
                <a:solidFill>
                  <a:schemeClr val="tx1">
                    <a:tint val="75000"/>
                  </a:schemeClr>
                </a:solidFill>
                <a:latin typeface="Arial" panose="020B0604020202020204" pitchFamily="34" charset="0"/>
                <a:ea typeface="+mn-ea"/>
                <a:cs typeface="Arial" panose="020B0604020202020204" pitchFamily="34" charset="0"/>
              </a:defRPr>
            </a:lvl3pPr>
            <a:lvl4pPr marL="1028675" indent="0" algn="ctr" defTabSz="685783" rtl="0" eaLnBrk="1" latinLnBrk="0" hangingPunct="1">
              <a:spcBef>
                <a:spcPct val="20000"/>
              </a:spcBef>
              <a:buFont typeface="Arial" panose="020B0604020202020204" pitchFamily="34" charset="0"/>
              <a:buNone/>
              <a:defRPr sz="1800" kern="1200">
                <a:solidFill>
                  <a:schemeClr val="tx1">
                    <a:tint val="75000"/>
                  </a:schemeClr>
                </a:solidFill>
                <a:latin typeface="Arial" panose="020B0604020202020204" pitchFamily="34" charset="0"/>
                <a:ea typeface="+mn-ea"/>
                <a:cs typeface="Arial" panose="020B0604020202020204" pitchFamily="34" charset="0"/>
              </a:defRPr>
            </a:lvl4pPr>
            <a:lvl5pPr marL="1371566" indent="0" algn="ctr" defTabSz="685783" rtl="0" eaLnBrk="1" latinLnBrk="0" hangingPunct="1">
              <a:spcBef>
                <a:spcPct val="20000"/>
              </a:spcBef>
              <a:buFont typeface="Arial" panose="020B0604020202020204" pitchFamily="34" charset="0"/>
              <a:buNone/>
              <a:defRPr sz="1800" kern="1200">
                <a:solidFill>
                  <a:schemeClr val="tx1">
                    <a:tint val="75000"/>
                  </a:schemeClr>
                </a:solidFill>
                <a:latin typeface="Arial" panose="020B0604020202020204" pitchFamily="34" charset="0"/>
                <a:ea typeface="+mn-ea"/>
                <a:cs typeface="Arial" panose="020B0604020202020204" pitchFamily="34" charset="0"/>
              </a:defRPr>
            </a:lvl5pPr>
            <a:lvl6pPr marL="1714457"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348"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240"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132"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a:lnSpc>
                <a:spcPct val="132000"/>
              </a:lnSpc>
              <a:spcAft>
                <a:spcPts val="450"/>
              </a:spcAft>
            </a:pPr>
            <a:r>
              <a:rPr lang="en-US" sz="7200" dirty="0" smtClean="0"/>
              <a:t>Study Chairs: Keith </a:t>
            </a:r>
            <a:r>
              <a:rPr lang="en-US" sz="7200" dirty="0"/>
              <a:t>T. Flaherty</a:t>
            </a:r>
            <a:r>
              <a:rPr lang="en-US" sz="7200" baseline="30000" dirty="0"/>
              <a:t>1</a:t>
            </a:r>
            <a:r>
              <a:rPr lang="en-US" sz="7200" dirty="0"/>
              <a:t>, </a:t>
            </a:r>
            <a:r>
              <a:rPr lang="en-US" sz="7200" dirty="0" smtClean="0"/>
              <a:t>Alice P. Chen</a:t>
            </a:r>
            <a:r>
              <a:rPr lang="en-US" sz="7200" baseline="30000" dirty="0"/>
              <a:t>2</a:t>
            </a:r>
            <a:r>
              <a:rPr lang="en-US" sz="7200" dirty="0" smtClean="0"/>
              <a:t>, </a:t>
            </a:r>
            <a:r>
              <a:rPr lang="en-US" sz="7200" dirty="0"/>
              <a:t>Peter J. O'Dwyer</a:t>
            </a:r>
            <a:r>
              <a:rPr lang="en-US" sz="7200" baseline="30000" dirty="0"/>
              <a:t>3</a:t>
            </a:r>
            <a:r>
              <a:rPr lang="en-US" sz="7200" dirty="0"/>
              <a:t>, </a:t>
            </a:r>
            <a:r>
              <a:rPr lang="en-US" sz="7200" dirty="0" smtClean="0"/>
              <a:t>Barbara </a:t>
            </a:r>
            <a:r>
              <a:rPr lang="en-US" sz="7200" dirty="0"/>
              <a:t>A. Conley</a:t>
            </a:r>
            <a:r>
              <a:rPr lang="en-US" sz="7200" baseline="30000" dirty="0"/>
              <a:t>2</a:t>
            </a:r>
            <a:r>
              <a:rPr lang="en-US" sz="7200" dirty="0"/>
              <a:t>, Stanley R. Hamilton</a:t>
            </a:r>
            <a:r>
              <a:rPr lang="en-US" sz="7200" baseline="30000" dirty="0"/>
              <a:t>4</a:t>
            </a:r>
            <a:r>
              <a:rPr lang="en-US" sz="7200" dirty="0"/>
              <a:t>, </a:t>
            </a:r>
            <a:r>
              <a:rPr lang="en-US" sz="7200" dirty="0" smtClean="0"/>
              <a:t>Mickey </a:t>
            </a:r>
            <a:r>
              <a:rPr lang="en-US" sz="7200" dirty="0"/>
              <a:t>Williams</a:t>
            </a:r>
            <a:r>
              <a:rPr lang="en-US" sz="7200" baseline="30000" dirty="0"/>
              <a:t>5</a:t>
            </a:r>
            <a:r>
              <a:rPr lang="en-US" sz="7200" dirty="0"/>
              <a:t>, Robert J. Gray</a:t>
            </a:r>
            <a:r>
              <a:rPr lang="en-US" sz="7200" baseline="30000" dirty="0"/>
              <a:t>6</a:t>
            </a:r>
            <a:r>
              <a:rPr lang="en-US" sz="7200" dirty="0"/>
              <a:t>, Shuli Li</a:t>
            </a:r>
            <a:r>
              <a:rPr lang="en-US" sz="7200" baseline="30000" dirty="0"/>
              <a:t>6</a:t>
            </a:r>
            <a:r>
              <a:rPr lang="en-US" sz="7200" dirty="0"/>
              <a:t>, </a:t>
            </a:r>
            <a:r>
              <a:rPr lang="en-US" sz="7200" dirty="0" smtClean="0"/>
              <a:t>Lisa </a:t>
            </a:r>
            <a:r>
              <a:rPr lang="en-US" sz="7200" dirty="0"/>
              <a:t>M. </a:t>
            </a:r>
            <a:r>
              <a:rPr lang="en-US" sz="7200" dirty="0" smtClean="0"/>
              <a:t>McShane</a:t>
            </a:r>
            <a:r>
              <a:rPr lang="en-US" sz="7200" baseline="30000" dirty="0"/>
              <a:t>6</a:t>
            </a:r>
            <a:r>
              <a:rPr lang="en-US" sz="7200" dirty="0" smtClean="0"/>
              <a:t>, Lawrence V. Rubinstein</a:t>
            </a:r>
            <a:r>
              <a:rPr lang="en-US" sz="7200" baseline="30000" dirty="0" smtClean="0"/>
              <a:t>2</a:t>
            </a:r>
            <a:r>
              <a:rPr lang="en-US" sz="7200" dirty="0" smtClean="0"/>
              <a:t>, Susanna I. Lee</a:t>
            </a:r>
            <a:r>
              <a:rPr lang="en-US" sz="7200" baseline="30000" dirty="0"/>
              <a:t>1</a:t>
            </a:r>
            <a:r>
              <a:rPr lang="en-US" sz="7200" dirty="0" smtClean="0"/>
              <a:t>, Frank </a:t>
            </a:r>
            <a:r>
              <a:rPr lang="en-US" sz="7200" dirty="0"/>
              <a:t>I. </a:t>
            </a:r>
            <a:r>
              <a:rPr lang="en-US" sz="7200" dirty="0" smtClean="0"/>
              <a:t>Lin</a:t>
            </a:r>
            <a:r>
              <a:rPr lang="en-US" sz="7200" baseline="30000" dirty="0" smtClean="0"/>
              <a:t>7</a:t>
            </a:r>
            <a:r>
              <a:rPr lang="en-US" sz="7200" dirty="0" smtClean="0"/>
              <a:t>, Paolo </a:t>
            </a:r>
            <a:r>
              <a:rPr lang="en-US" sz="7200" dirty="0"/>
              <a:t>F. </a:t>
            </a:r>
            <a:r>
              <a:rPr lang="en-US" sz="7200" dirty="0" smtClean="0"/>
              <a:t>Caimi</a:t>
            </a:r>
            <a:r>
              <a:rPr lang="en-US" sz="7200" baseline="30000" dirty="0" smtClean="0"/>
              <a:t>8</a:t>
            </a:r>
            <a:r>
              <a:rPr lang="en-US" sz="7200" dirty="0" smtClean="0"/>
              <a:t>, </a:t>
            </a:r>
            <a:r>
              <a:rPr lang="en-US" sz="7200" dirty="0"/>
              <a:t>Albert A. Nemcek, Jr</a:t>
            </a:r>
            <a:r>
              <a:rPr lang="en-US" sz="7200" dirty="0" smtClean="0"/>
              <a:t>.,</a:t>
            </a:r>
            <a:r>
              <a:rPr lang="en-US" sz="7200" baseline="30000" dirty="0" smtClean="0"/>
              <a:t>9</a:t>
            </a:r>
            <a:r>
              <a:rPr lang="en-US" sz="7200" dirty="0" smtClean="0"/>
              <a:t> Edith P. Mitchell</a:t>
            </a:r>
            <a:r>
              <a:rPr lang="en-US" sz="7200" baseline="30000" dirty="0" smtClean="0"/>
              <a:t>10</a:t>
            </a:r>
            <a:r>
              <a:rPr lang="en-US" sz="7200" dirty="0" smtClean="0"/>
              <a:t>, </a:t>
            </a:r>
            <a:r>
              <a:rPr lang="en-US" sz="7200" dirty="0"/>
              <a:t>James </a:t>
            </a:r>
            <a:r>
              <a:rPr lang="en-US" sz="7200" dirty="0" smtClean="0"/>
              <a:t>A. Zwiebel</a:t>
            </a:r>
            <a:r>
              <a:rPr lang="en-US" sz="7200" baseline="30000" dirty="0" smtClean="0"/>
              <a:t>2</a:t>
            </a:r>
            <a:endParaRPr lang="en-US" sz="7200" dirty="0" smtClean="0"/>
          </a:p>
          <a:p>
            <a:pPr>
              <a:lnSpc>
                <a:spcPct val="132000"/>
              </a:lnSpc>
              <a:spcAft>
                <a:spcPts val="450"/>
              </a:spcAft>
            </a:pPr>
            <a:r>
              <a:rPr lang="en-US" sz="4800" b="0" baseline="30000" dirty="0" smtClean="0"/>
              <a:t>1</a:t>
            </a:r>
            <a:r>
              <a:rPr lang="en-US" sz="4800" b="0" dirty="0" smtClean="0"/>
              <a:t>Massachusetts </a:t>
            </a:r>
            <a:r>
              <a:rPr lang="en-US" sz="4800" b="0" dirty="0"/>
              <a:t>General Hospital, Boston, </a:t>
            </a:r>
            <a:r>
              <a:rPr lang="en-US" sz="4800" b="0" dirty="0" smtClean="0"/>
              <a:t>MA; </a:t>
            </a:r>
            <a:r>
              <a:rPr lang="en-US" sz="4800" b="0" baseline="30000" dirty="0" smtClean="0"/>
              <a:t>2</a:t>
            </a:r>
            <a:r>
              <a:rPr lang="en-US" sz="4800" b="0" dirty="0" smtClean="0"/>
              <a:t>National Cancer Institute (NCI), Division of Cancer Treatment and Diagnosis, </a:t>
            </a:r>
            <a:r>
              <a:rPr lang="en-US" sz="4800" b="0" dirty="0"/>
              <a:t>Bethesda, MD; </a:t>
            </a:r>
            <a:r>
              <a:rPr lang="en-US" sz="4800" b="0" baseline="30000" dirty="0"/>
              <a:t>3</a:t>
            </a:r>
            <a:r>
              <a:rPr lang="en-US" sz="4800" b="0" dirty="0"/>
              <a:t>University of Pennsylvania, Philadelphia, PA; </a:t>
            </a:r>
            <a:r>
              <a:rPr lang="en-US" sz="4800" b="0" baseline="30000" dirty="0" smtClean="0"/>
              <a:t>4</a:t>
            </a:r>
            <a:r>
              <a:rPr lang="en-US" sz="4800" b="0" dirty="0" smtClean="0"/>
              <a:t>MD </a:t>
            </a:r>
            <a:r>
              <a:rPr lang="en-US" sz="4800" b="0" dirty="0"/>
              <a:t>Anderson Cancer Center, Houston, TX; </a:t>
            </a:r>
            <a:r>
              <a:rPr lang="en-US" sz="4800" b="0" baseline="30000" dirty="0" smtClean="0"/>
              <a:t>5 </a:t>
            </a:r>
            <a:r>
              <a:rPr lang="en-US" sz="4800" b="0" dirty="0" smtClean="0"/>
              <a:t>NCI Frederick National Laboratory for Cancer Research, Frederick, MD; </a:t>
            </a:r>
            <a:r>
              <a:rPr lang="en-US" sz="4800" b="0" baseline="30000" dirty="0" smtClean="0"/>
              <a:t>6</a:t>
            </a:r>
            <a:r>
              <a:rPr lang="en-US" sz="4800" b="0" dirty="0" smtClean="0"/>
              <a:t>Dana-Farber Cancer Institute, Boston, MA; </a:t>
            </a:r>
            <a:r>
              <a:rPr lang="en-US" sz="4800" b="0" baseline="30000" dirty="0" smtClean="0"/>
              <a:t>7</a:t>
            </a:r>
            <a:r>
              <a:rPr lang="en-US" sz="4800" b="0" dirty="0" smtClean="0"/>
              <a:t>NCI Cancer Imaging Program, Rockville, MD </a:t>
            </a:r>
            <a:r>
              <a:rPr lang="en-US" sz="4800" b="0" baseline="30000" dirty="0" smtClean="0"/>
              <a:t>8</a:t>
            </a:r>
            <a:r>
              <a:rPr lang="en-US" sz="4800" b="0" dirty="0" smtClean="0"/>
              <a:t>Case Western Reserve University, Cleveland, OH, </a:t>
            </a:r>
            <a:r>
              <a:rPr lang="en-US" sz="4800" b="0" baseline="30000" dirty="0" smtClean="0"/>
              <a:t>9</a:t>
            </a:r>
            <a:r>
              <a:rPr lang="en-US" sz="4800" b="0" dirty="0" smtClean="0"/>
              <a:t>TNorthwestern University, Chicago, IL, </a:t>
            </a:r>
            <a:r>
              <a:rPr lang="en-US" sz="4800" b="0" baseline="30000" dirty="0" smtClean="0"/>
              <a:t>10</a:t>
            </a:r>
            <a:r>
              <a:rPr lang="en-US" sz="4800" b="0" dirty="0" smtClean="0"/>
              <a:t>Thomas Jefferson </a:t>
            </a:r>
            <a:r>
              <a:rPr lang="en-US" sz="4800" b="0" dirty="0"/>
              <a:t>University, Philadelphia, </a:t>
            </a:r>
            <a:r>
              <a:rPr lang="en-US" sz="4800" b="0" dirty="0" smtClean="0"/>
              <a:t>PA</a:t>
            </a:r>
          </a:p>
        </p:txBody>
      </p:sp>
      <p:sp>
        <p:nvSpPr>
          <p:cNvPr id="5" name="Date Placeholder 4"/>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2230798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563562"/>
          </a:xfrm>
        </p:spPr>
        <p:txBody>
          <a:bodyPr/>
          <a:lstStyle/>
          <a:p>
            <a:r>
              <a:rPr lang="en-US" dirty="0">
                <a:solidFill>
                  <a:prstClr val="black">
                    <a:lumMod val="65000"/>
                    <a:lumOff val="35000"/>
                  </a:prstClr>
                </a:solidFill>
              </a:rPr>
              <a:t>NCI-MATCH </a:t>
            </a:r>
            <a:r>
              <a:rPr lang="en-US" dirty="0" smtClean="0">
                <a:solidFill>
                  <a:prstClr val="black">
                    <a:lumMod val="65000"/>
                    <a:lumOff val="35000"/>
                  </a:prstClr>
                </a:solidFill>
              </a:rPr>
              <a:t>Treatment Assignments to First Ten Arms, by Arm, Cancer Type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6379047"/>
              </p:ext>
            </p:extLst>
          </p:nvPr>
        </p:nvGraphicFramePr>
        <p:xfrm>
          <a:off x="609601" y="1143000"/>
          <a:ext cx="7791449" cy="5018318"/>
        </p:xfrm>
        <a:graphic>
          <a:graphicData uri="http://schemas.openxmlformats.org/drawingml/2006/table">
            <a:tbl>
              <a:tblPr firstRow="1" firstCol="1" bandRow="1">
                <a:tableStyleId>{BC89EF96-8CEA-46FF-86C4-4CE0E7609802}</a:tableStyleId>
              </a:tblPr>
              <a:tblGrid>
                <a:gridCol w="2666999"/>
                <a:gridCol w="914400"/>
                <a:gridCol w="2286000"/>
                <a:gridCol w="1924050"/>
              </a:tblGrid>
              <a:tr h="533399">
                <a:tc>
                  <a:txBody>
                    <a:bodyPr/>
                    <a:lstStyle/>
                    <a:p>
                      <a:pPr marL="0" marR="0" algn="l">
                        <a:spcBef>
                          <a:spcPts val="0"/>
                        </a:spcBef>
                        <a:spcAft>
                          <a:spcPts val="0"/>
                        </a:spcAft>
                      </a:pPr>
                      <a:endParaRPr lang="en-US" sz="1500" b="0" dirty="0">
                        <a:solidFill>
                          <a:schemeClr val="tx1">
                            <a:lumMod val="95000"/>
                            <a:lumOff val="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c>
                  <a:txBody>
                    <a:bodyPr/>
                    <a:lstStyle/>
                    <a:p>
                      <a:pPr marL="0" marR="0" algn="ctr">
                        <a:spcBef>
                          <a:spcPts val="0"/>
                        </a:spcBef>
                        <a:spcAft>
                          <a:spcPts val="0"/>
                        </a:spcAft>
                      </a:pPr>
                      <a:r>
                        <a:rPr lang="en-US" sz="1400" b="0" dirty="0" smtClean="0">
                          <a:solidFill>
                            <a:schemeClr val="tx1">
                              <a:lumMod val="95000"/>
                              <a:lumOff val="5000"/>
                            </a:schemeClr>
                          </a:solidFill>
                          <a:effectLst/>
                          <a:latin typeface="+mn-lt"/>
                          <a:ea typeface="MS Mincho" panose="02020609040205080304" pitchFamily="49" charset="-128"/>
                          <a:cs typeface="Times New Roman" panose="02020603050405020304" pitchFamily="18" charset="0"/>
                        </a:rPr>
                        <a:t>Assigned to Rx</a:t>
                      </a:r>
                    </a:p>
                  </a:txBody>
                  <a:tcPr marL="68580" marR="68580" marT="0" marB="0" anchor="ctr">
                    <a:solidFill>
                      <a:srgbClr val="F8F8F8"/>
                    </a:solidFill>
                  </a:tcPr>
                </a:tc>
                <a:tc>
                  <a:txBody>
                    <a:bodyPr/>
                    <a:lstStyle/>
                    <a:p>
                      <a:pPr marL="0" marR="0" algn="ctr">
                        <a:spcBef>
                          <a:spcPts val="0"/>
                        </a:spcBef>
                        <a:spcAft>
                          <a:spcPts val="0"/>
                        </a:spcAft>
                      </a:pPr>
                      <a:r>
                        <a:rPr lang="en-US" sz="1400" b="0" dirty="0" smtClean="0">
                          <a:solidFill>
                            <a:schemeClr val="tx1">
                              <a:lumMod val="95000"/>
                              <a:lumOff val="5000"/>
                            </a:schemeClr>
                          </a:solidFill>
                          <a:effectLst/>
                          <a:latin typeface="+mn-lt"/>
                        </a:rPr>
                        <a:t>Uncommon Cancers</a:t>
                      </a:r>
                    </a:p>
                  </a:txBody>
                  <a:tcPr marL="68580" marR="68580" marT="0" marB="0" anchor="ctr">
                    <a:solidFill>
                      <a:srgbClr val="F8F8F8"/>
                    </a:solidFill>
                  </a:tcPr>
                </a:tc>
                <a:tc>
                  <a:txBody>
                    <a:bodyPr/>
                    <a:lstStyle/>
                    <a:p>
                      <a:pPr marL="0" marR="0" algn="ctr">
                        <a:spcBef>
                          <a:spcPts val="0"/>
                        </a:spcBef>
                        <a:spcAft>
                          <a:spcPts val="0"/>
                        </a:spcAft>
                      </a:pPr>
                      <a:r>
                        <a:rPr lang="en-US" sz="1400" b="0" dirty="0" smtClean="0">
                          <a:solidFill>
                            <a:schemeClr val="tx1">
                              <a:lumMod val="95000"/>
                              <a:lumOff val="5000"/>
                            </a:schemeClr>
                          </a:solidFill>
                          <a:effectLst/>
                          <a:latin typeface="+mn-lt"/>
                          <a:ea typeface="MS Mincho" panose="02020609040205080304" pitchFamily="49" charset="-128"/>
                          <a:cs typeface="Times New Roman" panose="02020603050405020304" pitchFamily="18" charset="0"/>
                        </a:rPr>
                        <a:t>Common Cancers</a:t>
                      </a:r>
                      <a:endParaRPr lang="en-US" sz="1400" b="0" dirty="0">
                        <a:solidFill>
                          <a:schemeClr val="tx1">
                            <a:lumMod val="95000"/>
                            <a:lumOff val="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r>
              <a:tr h="289559">
                <a:tc>
                  <a:txBody>
                    <a:bodyPr/>
                    <a:lstStyle/>
                    <a:p>
                      <a:pPr marL="225425" marR="0" indent="-225425" algn="l" defTabSz="685783" rtl="0" eaLnBrk="1" fontAlgn="auto" latinLnBrk="0" hangingPunct="1">
                        <a:lnSpc>
                          <a:spcPct val="100000"/>
                        </a:lnSpc>
                        <a:spcBef>
                          <a:spcPts val="0"/>
                        </a:spcBef>
                        <a:spcAft>
                          <a:spcPts val="0"/>
                        </a:spcAft>
                        <a:buClrTx/>
                        <a:buSzTx/>
                        <a:buFontTx/>
                        <a:buNone/>
                        <a:tabLst/>
                        <a:defRPr/>
                      </a:pPr>
                      <a:r>
                        <a:rPr lang="pt-BR" sz="1400" b="0" dirty="0" smtClean="0">
                          <a:solidFill>
                            <a:schemeClr val="tx1">
                              <a:lumMod val="95000"/>
                              <a:lumOff val="5000"/>
                            </a:schemeClr>
                          </a:solidFill>
                        </a:rPr>
                        <a:t>Q:  Ado-trastuzumab</a:t>
                      </a:r>
                      <a:r>
                        <a:rPr lang="pt-BR" sz="1400" b="0" baseline="0" dirty="0" smtClean="0">
                          <a:solidFill>
                            <a:schemeClr val="tx1">
                              <a:lumMod val="95000"/>
                              <a:lumOff val="5000"/>
                            </a:schemeClr>
                          </a:solidFill>
                        </a:rPr>
                        <a:t> emtansine in H</a:t>
                      </a:r>
                      <a:r>
                        <a:rPr lang="pt-BR" sz="1400" b="0" dirty="0" smtClean="0">
                          <a:solidFill>
                            <a:schemeClr val="tx1">
                              <a:lumMod val="95000"/>
                              <a:lumOff val="5000"/>
                            </a:schemeClr>
                          </a:solidFill>
                        </a:rPr>
                        <a:t>ER2 amplifications   </a:t>
                      </a:r>
                      <a:endParaRPr lang="en-US" sz="1400" dirty="0">
                        <a:solidFill>
                          <a:schemeClr val="tx1">
                            <a:lumMod val="95000"/>
                            <a:lumOff val="5000"/>
                          </a:schemeClr>
                        </a:solidFill>
                      </a:endParaRPr>
                    </a:p>
                  </a:txBody>
                  <a:tcPr marL="68580" marR="68580" marT="0" marB="0" anchor="ctr">
                    <a:solidFill>
                      <a:srgbClr val="F8F8F8"/>
                    </a:solid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11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a:solidFill>
                            <a:schemeClr val="tx1">
                              <a:lumMod val="95000"/>
                              <a:lumOff val="5000"/>
                            </a:schemeClr>
                          </a:solidFill>
                          <a:effectLst/>
                        </a:rPr>
                        <a:t>Adeno </a:t>
                      </a:r>
                      <a:r>
                        <a:rPr lang="en-US" sz="1400" dirty="0" smtClean="0">
                          <a:solidFill>
                            <a:schemeClr val="tx1">
                              <a:lumMod val="95000"/>
                              <a:lumOff val="5000"/>
                            </a:schemeClr>
                          </a:solidFill>
                          <a:effectLst/>
                        </a:rPr>
                        <a:t>Esophageal (</a:t>
                      </a:r>
                      <a:r>
                        <a:rPr lang="en-US" sz="1400" dirty="0">
                          <a:solidFill>
                            <a:schemeClr val="tx1">
                              <a:lumMod val="95000"/>
                              <a:lumOff val="5000"/>
                            </a:schemeClr>
                          </a:solidFill>
                          <a:effectLst/>
                        </a:rPr>
                        <a:t>2</a:t>
                      </a:r>
                      <a:r>
                        <a:rPr lang="en-US" sz="1400" dirty="0" smtClean="0">
                          <a:solidFill>
                            <a:schemeClr val="tx1">
                              <a:lumMod val="95000"/>
                              <a:lumOff val="5000"/>
                            </a:schemeClr>
                          </a:solidFill>
                          <a:effectLst/>
                        </a:rPr>
                        <a:t>)</a:t>
                      </a:r>
                      <a:br>
                        <a:rPr lang="en-US" sz="1400" dirty="0" smtClean="0">
                          <a:solidFill>
                            <a:schemeClr val="tx1">
                              <a:lumMod val="95000"/>
                              <a:lumOff val="5000"/>
                            </a:schemeClr>
                          </a:solidFill>
                          <a:effectLst/>
                        </a:rPr>
                      </a:br>
                      <a:r>
                        <a:rPr lang="en-US" sz="1400" dirty="0" smtClean="0">
                          <a:solidFill>
                            <a:schemeClr val="tx1">
                              <a:lumMod val="95000"/>
                              <a:lumOff val="5000"/>
                            </a:schemeClr>
                          </a:solidFill>
                          <a:effectLst/>
                        </a:rPr>
                        <a:t>Ovarian </a:t>
                      </a:r>
                      <a:r>
                        <a:rPr lang="en-US" sz="1400" dirty="0">
                          <a:solidFill>
                            <a:schemeClr val="tx1">
                              <a:lumMod val="95000"/>
                              <a:lumOff val="5000"/>
                            </a:schemeClr>
                          </a:solidFill>
                          <a:effectLst/>
                        </a:rPr>
                        <a:t>(3</a:t>
                      </a:r>
                      <a:r>
                        <a:rPr lang="en-US" sz="1400" dirty="0" smtClean="0">
                          <a:solidFill>
                            <a:schemeClr val="tx1">
                              <a:lumMod val="95000"/>
                              <a:lumOff val="5000"/>
                            </a:schemeClr>
                          </a:solidFill>
                          <a:effectLst/>
                        </a:rPr>
                        <a:t>)</a:t>
                      </a:r>
                      <a:br>
                        <a:rPr lang="en-US" sz="1400" dirty="0" smtClean="0">
                          <a:solidFill>
                            <a:schemeClr val="tx1">
                              <a:lumMod val="95000"/>
                              <a:lumOff val="5000"/>
                            </a:schemeClr>
                          </a:solidFill>
                          <a:effectLst/>
                        </a:rPr>
                      </a:br>
                      <a:r>
                        <a:rPr lang="en-US" sz="1400" dirty="0" smtClean="0">
                          <a:solidFill>
                            <a:schemeClr val="tx1">
                              <a:lumMod val="95000"/>
                              <a:lumOff val="5000"/>
                            </a:schemeClr>
                          </a:solidFill>
                          <a:effectLst/>
                        </a:rPr>
                        <a:t>Cholangio </a:t>
                      </a:r>
                      <a:r>
                        <a:rPr lang="en-US" sz="1400" dirty="0">
                          <a:solidFill>
                            <a:schemeClr val="tx1">
                              <a:lumMod val="95000"/>
                              <a:lumOff val="5000"/>
                            </a:schemeClr>
                          </a:solidFill>
                          <a:effectLst/>
                        </a:rPr>
                        <a:t>(1</a:t>
                      </a:r>
                      <a:r>
                        <a:rPr lang="en-US" sz="1400" dirty="0" smtClean="0">
                          <a:solidFill>
                            <a:schemeClr val="tx1">
                              <a:lumMod val="95000"/>
                              <a:lumOff val="5000"/>
                            </a:schemeClr>
                          </a:solidFill>
                          <a:effectLst/>
                        </a:rPr>
                        <a:t>)</a:t>
                      </a:r>
                      <a:br>
                        <a:rPr lang="en-US" sz="1400" dirty="0" smtClean="0">
                          <a:solidFill>
                            <a:schemeClr val="tx1">
                              <a:lumMod val="95000"/>
                              <a:lumOff val="5000"/>
                            </a:schemeClr>
                          </a:solidFill>
                          <a:effectLst/>
                        </a:rPr>
                      </a:br>
                      <a:r>
                        <a:rPr lang="en-US" sz="1400" dirty="0" smtClean="0">
                          <a:solidFill>
                            <a:schemeClr val="tx1">
                              <a:lumMod val="95000"/>
                              <a:lumOff val="5000"/>
                            </a:schemeClr>
                          </a:solidFill>
                          <a:effectLst/>
                        </a:rPr>
                        <a:t>TCC </a:t>
                      </a:r>
                      <a:r>
                        <a:rPr lang="en-US" sz="1400" dirty="0">
                          <a:solidFill>
                            <a:schemeClr val="tx1">
                              <a:lumMod val="95000"/>
                              <a:lumOff val="5000"/>
                            </a:schemeClr>
                          </a:solidFill>
                          <a:effectLst/>
                        </a:rPr>
                        <a:t>Urothelium (1)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rPr>
                        <a:t>Colon Adeno (3)</a:t>
                      </a:r>
                      <a:br>
                        <a:rPr lang="en-US" sz="1400" dirty="0" smtClean="0">
                          <a:solidFill>
                            <a:schemeClr val="tx1">
                              <a:lumMod val="95000"/>
                              <a:lumOff val="5000"/>
                            </a:schemeClr>
                          </a:solidFill>
                          <a:effectLst/>
                        </a:rPr>
                      </a:br>
                      <a:r>
                        <a:rPr lang="en-US" sz="1400" dirty="0" smtClean="0">
                          <a:solidFill>
                            <a:schemeClr val="tx1">
                              <a:lumMod val="95000"/>
                              <a:lumOff val="5000"/>
                            </a:schemeClr>
                          </a:solidFill>
                          <a:effectLst/>
                        </a:rPr>
                        <a:t>Colon NOS (1)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32003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1400" b="0" dirty="0" smtClean="0">
                          <a:solidFill>
                            <a:schemeClr val="tx1">
                              <a:lumMod val="95000"/>
                              <a:lumOff val="5000"/>
                            </a:schemeClr>
                          </a:solidFill>
                        </a:rPr>
                        <a:t>U:  </a:t>
                      </a:r>
                      <a:r>
                        <a:rPr lang="en-US" sz="1400" b="0" dirty="0" smtClean="0">
                          <a:solidFill>
                            <a:schemeClr val="tx1">
                              <a:lumMod val="95000"/>
                              <a:lumOff val="5000"/>
                            </a:schemeClr>
                          </a:solidFill>
                        </a:rPr>
                        <a:t>Defactinib in NF2 loss</a:t>
                      </a:r>
                    </a:p>
                  </a:txBody>
                  <a:tcPr marL="68580" marR="68580" marT="0" marB="0" anchor="ctr">
                    <a:solidFill>
                      <a:srgbClr val="F8F8F8"/>
                    </a:solid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7</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smtClean="0">
                          <a:solidFill>
                            <a:schemeClr val="tx1">
                              <a:lumMod val="95000"/>
                              <a:lumOff val="5000"/>
                            </a:schemeClr>
                          </a:solidFill>
                          <a:effectLst/>
                        </a:rPr>
                        <a:t>Mesothelioma </a:t>
                      </a:r>
                      <a:r>
                        <a:rPr lang="en-US" sz="1400" dirty="0">
                          <a:solidFill>
                            <a:schemeClr val="tx1">
                              <a:lumMod val="95000"/>
                              <a:lumOff val="5000"/>
                            </a:schemeClr>
                          </a:solidFill>
                          <a:effectLst/>
                        </a:rPr>
                        <a:t>(2</a:t>
                      </a:r>
                      <a:r>
                        <a:rPr lang="en-US" sz="1400" dirty="0" smtClean="0">
                          <a:solidFill>
                            <a:schemeClr val="tx1">
                              <a:lumMod val="95000"/>
                              <a:lumOff val="5000"/>
                            </a:schemeClr>
                          </a:solidFill>
                          <a:effectLst/>
                        </a:rPr>
                        <a:t>)</a:t>
                      </a:r>
                      <a:br>
                        <a:rPr lang="en-US" sz="1400" dirty="0" smtClean="0">
                          <a:solidFill>
                            <a:schemeClr val="tx1">
                              <a:lumMod val="95000"/>
                              <a:lumOff val="5000"/>
                            </a:schemeClr>
                          </a:solidFill>
                          <a:effectLst/>
                        </a:rPr>
                      </a:br>
                      <a:r>
                        <a:rPr lang="en-US" sz="1400" dirty="0" smtClean="0">
                          <a:solidFill>
                            <a:schemeClr val="tx1">
                              <a:lumMod val="95000"/>
                              <a:lumOff val="5000"/>
                            </a:schemeClr>
                          </a:solidFill>
                          <a:effectLst/>
                        </a:rPr>
                        <a:t>Ovarian </a:t>
                      </a:r>
                      <a:r>
                        <a:rPr lang="en-US" sz="1400" dirty="0">
                          <a:solidFill>
                            <a:schemeClr val="tx1">
                              <a:lumMod val="95000"/>
                              <a:lumOff val="5000"/>
                            </a:schemeClr>
                          </a:solidFill>
                          <a:effectLst/>
                        </a:rPr>
                        <a:t>(2</a:t>
                      </a:r>
                      <a:r>
                        <a:rPr lang="en-US" sz="1400" dirty="0" smtClean="0">
                          <a:solidFill>
                            <a:schemeClr val="tx1">
                              <a:lumMod val="95000"/>
                              <a:lumOff val="5000"/>
                            </a:schemeClr>
                          </a:solidFill>
                          <a:effectLst/>
                        </a:rPr>
                        <a:t>)</a:t>
                      </a:r>
                      <a:br>
                        <a:rPr lang="en-US" sz="1400" dirty="0" smtClean="0">
                          <a:solidFill>
                            <a:schemeClr val="tx1">
                              <a:lumMod val="95000"/>
                              <a:lumOff val="5000"/>
                            </a:schemeClr>
                          </a:solidFill>
                          <a:effectLst/>
                        </a:rPr>
                      </a:br>
                      <a:r>
                        <a:rPr lang="en-US" sz="1400" dirty="0" smtClean="0">
                          <a:solidFill>
                            <a:schemeClr val="tx1">
                              <a:lumMod val="95000"/>
                              <a:lumOff val="5000"/>
                            </a:schemeClr>
                          </a:solidFill>
                          <a:effectLst/>
                        </a:rPr>
                        <a:t>Pancreas</a:t>
                      </a:r>
                      <a:r>
                        <a:rPr lang="en-US" sz="1400" baseline="0" dirty="0" smtClean="0">
                          <a:solidFill>
                            <a:schemeClr val="tx1">
                              <a:lumMod val="95000"/>
                              <a:lumOff val="5000"/>
                            </a:schemeClr>
                          </a:solidFill>
                          <a:effectLst/>
                        </a:rPr>
                        <a:t>/</a:t>
                      </a:r>
                      <a:r>
                        <a:rPr lang="en-US" sz="1400" dirty="0" smtClean="0">
                          <a:solidFill>
                            <a:schemeClr val="tx1">
                              <a:lumMod val="95000"/>
                              <a:lumOff val="5000"/>
                            </a:schemeClr>
                          </a:solidFill>
                          <a:effectLst/>
                        </a:rPr>
                        <a:t>Adeno NOS (1)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tc>
                <a:tc>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95000"/>
                              <a:lumOff val="5000"/>
                            </a:schemeClr>
                          </a:solidFill>
                          <a:effectLst/>
                        </a:rPr>
                        <a:t>Colon Adeno (1)</a:t>
                      </a:r>
                      <a:br>
                        <a:rPr lang="en-US" sz="1400" dirty="0" smtClean="0">
                          <a:solidFill>
                            <a:schemeClr val="tx1">
                              <a:lumMod val="95000"/>
                              <a:lumOff val="5000"/>
                            </a:schemeClr>
                          </a:solidFill>
                          <a:effectLst/>
                        </a:rPr>
                      </a:br>
                      <a:r>
                        <a:rPr lang="en-US" sz="1400" dirty="0" smtClean="0">
                          <a:solidFill>
                            <a:schemeClr val="tx1">
                              <a:lumMod val="95000"/>
                              <a:lumOff val="5000"/>
                            </a:schemeClr>
                          </a:solidFill>
                          <a:effectLst/>
                        </a:rPr>
                        <a:t>Lung Adeno (1) </a:t>
                      </a:r>
                      <a:endParaRPr lang="en-US" sz="1400" kern="1200" dirty="0" smtClean="0">
                        <a:solidFill>
                          <a:schemeClr val="tx1">
                            <a:lumMod val="95000"/>
                            <a:lumOff val="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tc>
              </a:tr>
              <a:tr h="32003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400" b="0" dirty="0" smtClean="0">
                          <a:solidFill>
                            <a:schemeClr val="tx1">
                              <a:lumMod val="95000"/>
                              <a:lumOff val="5000"/>
                            </a:schemeClr>
                          </a:solidFill>
                        </a:rPr>
                        <a:t>B:  Afatinib in HER2 mutations</a:t>
                      </a:r>
                    </a:p>
                  </a:txBody>
                  <a:tcPr marL="68580" marR="68580" marT="0" marB="0" anchor="ctr">
                    <a:solidFill>
                      <a:srgbClr val="F8F8F8"/>
                    </a:solid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5</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rPr>
                        <a:t>Gastric </a:t>
                      </a:r>
                      <a:r>
                        <a:rPr lang="en-US" sz="1400" dirty="0">
                          <a:solidFill>
                            <a:schemeClr val="tx1">
                              <a:lumMod val="95000"/>
                              <a:lumOff val="5000"/>
                            </a:schemeClr>
                          </a:solidFill>
                          <a:effectLst/>
                        </a:rPr>
                        <a:t>A</a:t>
                      </a:r>
                      <a:r>
                        <a:rPr lang="en-US" sz="1400" dirty="0" smtClean="0">
                          <a:solidFill>
                            <a:schemeClr val="tx1">
                              <a:lumMod val="95000"/>
                              <a:lumOff val="5000"/>
                            </a:schemeClr>
                          </a:solidFill>
                          <a:effectLst/>
                        </a:rPr>
                        <a:t>deno </a:t>
                      </a:r>
                      <a:r>
                        <a:rPr lang="en-US" sz="1400" dirty="0">
                          <a:solidFill>
                            <a:schemeClr val="tx1">
                              <a:lumMod val="95000"/>
                              <a:lumOff val="5000"/>
                            </a:schemeClr>
                          </a:solidFill>
                          <a:effectLst/>
                        </a:rPr>
                        <a:t>(1</a:t>
                      </a:r>
                      <a:r>
                        <a:rPr lang="en-US" sz="1400" dirty="0" smtClean="0">
                          <a:solidFill>
                            <a:schemeClr val="tx1">
                              <a:lumMod val="95000"/>
                              <a:lumOff val="5000"/>
                            </a:schemeClr>
                          </a:solidFill>
                          <a:effectLst/>
                        </a:rPr>
                        <a:t>)</a:t>
                      </a:r>
                      <a:br>
                        <a:rPr lang="en-US" sz="1400" dirty="0" smtClean="0">
                          <a:solidFill>
                            <a:schemeClr val="tx1">
                              <a:lumMod val="95000"/>
                              <a:lumOff val="5000"/>
                            </a:schemeClr>
                          </a:solidFill>
                          <a:effectLst/>
                        </a:rPr>
                      </a:br>
                      <a:r>
                        <a:rPr lang="en-US" sz="1400" dirty="0" smtClean="0">
                          <a:solidFill>
                            <a:schemeClr val="tx1">
                              <a:lumMod val="95000"/>
                              <a:lumOff val="5000"/>
                            </a:schemeClr>
                          </a:solidFill>
                          <a:effectLst/>
                        </a:rPr>
                        <a:t>Adeno Esophageal </a:t>
                      </a:r>
                      <a:r>
                        <a:rPr lang="en-US" sz="1400" dirty="0">
                          <a:solidFill>
                            <a:schemeClr val="tx1">
                              <a:lumMod val="95000"/>
                              <a:lumOff val="5000"/>
                            </a:schemeClr>
                          </a:solidFill>
                          <a:effectLst/>
                        </a:rPr>
                        <a:t>(1)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rPr>
                        <a:t>Breast (2)</a:t>
                      </a:r>
                      <a:br>
                        <a:rPr lang="en-US" sz="1400" dirty="0" smtClean="0">
                          <a:solidFill>
                            <a:schemeClr val="tx1">
                              <a:lumMod val="95000"/>
                              <a:lumOff val="5000"/>
                            </a:schemeClr>
                          </a:solidFill>
                          <a:effectLst/>
                        </a:rPr>
                      </a:br>
                      <a:r>
                        <a:rPr lang="en-US" sz="1400" dirty="0" smtClean="0">
                          <a:solidFill>
                            <a:schemeClr val="tx1">
                              <a:lumMod val="95000"/>
                              <a:lumOff val="5000"/>
                            </a:schemeClr>
                          </a:solidFill>
                          <a:effectLst/>
                        </a:rPr>
                        <a:t> Prostate (1)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1400" b="0" dirty="0" smtClean="0">
                          <a:solidFill>
                            <a:schemeClr val="tx1">
                              <a:lumMod val="95000"/>
                              <a:lumOff val="5000"/>
                            </a:schemeClr>
                          </a:solidFill>
                        </a:rPr>
                        <a:t>H:  Dabrafenib+Trametinib in  </a:t>
                      </a:r>
                      <a:br>
                        <a:rPr lang="pt-BR" sz="1400" b="0" dirty="0" smtClean="0">
                          <a:solidFill>
                            <a:schemeClr val="tx1">
                              <a:lumMod val="95000"/>
                              <a:lumOff val="5000"/>
                            </a:schemeClr>
                          </a:solidFill>
                        </a:rPr>
                      </a:br>
                      <a:r>
                        <a:rPr lang="pt-BR" sz="1400" b="0" dirty="0" smtClean="0">
                          <a:solidFill>
                            <a:schemeClr val="tx1">
                              <a:lumMod val="95000"/>
                              <a:lumOff val="5000"/>
                            </a:schemeClr>
                          </a:solidFill>
                        </a:rPr>
                        <a:t>      BRAF V600</a:t>
                      </a:r>
                    </a:p>
                  </a:txBody>
                  <a:tcPr marL="68580" marR="68580" marT="0" marB="0" anchor="ctr">
                    <a:solidFill>
                      <a:srgbClr val="F8F8F8"/>
                    </a:solid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5</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rPr>
                        <a:t>Neuroendocrine </a:t>
                      </a:r>
                      <a:r>
                        <a:rPr lang="en-US" sz="1400" dirty="0">
                          <a:solidFill>
                            <a:schemeClr val="tx1">
                              <a:lumMod val="95000"/>
                              <a:lumOff val="5000"/>
                            </a:schemeClr>
                          </a:solidFill>
                          <a:effectLst/>
                        </a:rPr>
                        <a:t>(1)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rPr>
                        <a:t>Lung Adeno (3)</a:t>
                      </a:r>
                      <a:br>
                        <a:rPr lang="en-US" sz="1400" dirty="0" smtClean="0">
                          <a:solidFill>
                            <a:schemeClr val="tx1">
                              <a:lumMod val="95000"/>
                              <a:lumOff val="5000"/>
                            </a:schemeClr>
                          </a:solidFill>
                          <a:effectLst/>
                        </a:rPr>
                      </a:br>
                      <a:r>
                        <a:rPr lang="en-US" sz="1400" dirty="0" smtClean="0">
                          <a:solidFill>
                            <a:schemeClr val="tx1">
                              <a:lumMod val="95000"/>
                              <a:lumOff val="5000"/>
                            </a:schemeClr>
                          </a:solidFill>
                          <a:effectLst/>
                        </a:rPr>
                        <a:t>Lung Adeno w. BAF (1)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1400" b="0" dirty="0" smtClean="0">
                          <a:solidFill>
                            <a:schemeClr val="tx1">
                              <a:lumMod val="95000"/>
                              <a:lumOff val="5000"/>
                            </a:schemeClr>
                          </a:solidFill>
                        </a:rPr>
                        <a:t>R:  Trametinib in BRAF non-</a:t>
                      </a:r>
                      <a:br>
                        <a:rPr lang="pt-BR" sz="1400" b="0" dirty="0" smtClean="0">
                          <a:solidFill>
                            <a:schemeClr val="tx1">
                              <a:lumMod val="95000"/>
                              <a:lumOff val="5000"/>
                            </a:schemeClr>
                          </a:solidFill>
                        </a:rPr>
                      </a:br>
                      <a:r>
                        <a:rPr lang="pt-BR" sz="1400" b="0" dirty="0" smtClean="0">
                          <a:solidFill>
                            <a:schemeClr val="tx1">
                              <a:lumMod val="95000"/>
                              <a:lumOff val="5000"/>
                            </a:schemeClr>
                          </a:solidFill>
                        </a:rPr>
                        <a:t>      V600</a:t>
                      </a:r>
                      <a:endParaRPr lang="en-US" sz="1400" b="0" dirty="0" smtClean="0">
                        <a:solidFill>
                          <a:schemeClr val="tx1">
                            <a:lumMod val="95000"/>
                            <a:lumOff val="5000"/>
                          </a:schemeClr>
                        </a:solidFill>
                      </a:endParaRPr>
                    </a:p>
                  </a:txBody>
                  <a:tcPr marL="68580" marR="68580" marT="0" marB="0" anchor="ctr">
                    <a:solidFill>
                      <a:srgbClr val="F8F8F8"/>
                    </a:solid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2</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rPr>
                        <a:t>Ovarian </a:t>
                      </a:r>
                      <a:r>
                        <a:rPr lang="en-US" sz="1400" dirty="0">
                          <a:solidFill>
                            <a:schemeClr val="tx1">
                              <a:lumMod val="95000"/>
                              <a:lumOff val="5000"/>
                            </a:schemeClr>
                          </a:solidFill>
                          <a:effectLst/>
                        </a:rPr>
                        <a:t>(1) </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rPr>
                        <a:t>Colon Adeno (1)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400" b="0" dirty="0" smtClean="0">
                          <a:solidFill>
                            <a:schemeClr val="tx1">
                              <a:lumMod val="95000"/>
                              <a:lumOff val="5000"/>
                            </a:schemeClr>
                          </a:solidFill>
                        </a:rPr>
                        <a:t>E:  </a:t>
                      </a:r>
                      <a:r>
                        <a:rPr lang="pt-BR" sz="1400" b="0" dirty="0" smtClean="0">
                          <a:solidFill>
                            <a:schemeClr val="tx1">
                              <a:lumMod val="95000"/>
                              <a:lumOff val="5000"/>
                            </a:schemeClr>
                          </a:solidFill>
                        </a:rPr>
                        <a:t>AZD9291 in EGFR T790M</a:t>
                      </a:r>
                      <a:endParaRPr lang="en-US" sz="1400" b="0" dirty="0" smtClean="0">
                        <a:solidFill>
                          <a:schemeClr val="tx1">
                            <a:lumMod val="95000"/>
                            <a:lumOff val="5000"/>
                          </a:schemeClr>
                        </a:solidFill>
                      </a:endParaRPr>
                    </a:p>
                  </a:txBody>
                  <a:tcPr marL="68580" marR="68580" marT="0" marB="0" anchor="ctr">
                    <a:solidFill>
                      <a:srgbClr val="F8F8F8"/>
                    </a:solid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95000"/>
                              <a:lumOff val="5000"/>
                            </a:schemeClr>
                          </a:solidFill>
                          <a:effectLst/>
                        </a:rPr>
                        <a:t>Neuroendocrine NOS (1)</a:t>
                      </a:r>
                      <a:endParaRPr lang="en-US" sz="1400" kern="1200" dirty="0" smtClean="0">
                        <a:solidFill>
                          <a:schemeClr val="tx1">
                            <a:lumMod val="95000"/>
                            <a:lumOff val="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59082">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1400" b="0" dirty="0" smtClean="0">
                          <a:solidFill>
                            <a:schemeClr val="tx1">
                              <a:lumMod val="95000"/>
                              <a:lumOff val="5000"/>
                            </a:schemeClr>
                          </a:solidFill>
                        </a:rPr>
                        <a:t>F:  Crizotinib in ALK translocations</a:t>
                      </a:r>
                      <a:endParaRPr lang="en-US" sz="1400" b="0" dirty="0">
                        <a:solidFill>
                          <a:schemeClr val="tx1">
                            <a:lumMod val="95000"/>
                            <a:lumOff val="5000"/>
                          </a:schemeClr>
                        </a:solidFill>
                      </a:endParaRPr>
                    </a:p>
                  </a:txBody>
                  <a:tcPr marL="68580" marR="68580" marT="0" marB="0" anchor="ctr">
                    <a:solidFill>
                      <a:srgbClr val="F8F8F8"/>
                    </a:solid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95000"/>
                              <a:lumOff val="5000"/>
                            </a:schemeClr>
                          </a:solidFill>
                          <a:effectLst/>
                        </a:rPr>
                        <a:t>Mets to Peritoneum NOS (1)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28600">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400" b="0" dirty="0" smtClean="0">
                          <a:solidFill>
                            <a:schemeClr val="tx1">
                              <a:lumMod val="95000"/>
                              <a:lumOff val="5000"/>
                            </a:schemeClr>
                          </a:solidFill>
                        </a:rPr>
                        <a:t>V:  Sunitinib in cKIT mutations</a:t>
                      </a:r>
                      <a:endParaRPr lang="en-US" sz="1400" b="0" dirty="0">
                        <a:solidFill>
                          <a:schemeClr val="tx1">
                            <a:lumMod val="95000"/>
                            <a:lumOff val="5000"/>
                          </a:schemeClr>
                        </a:solidFill>
                      </a:endParaRPr>
                    </a:p>
                  </a:txBody>
                  <a:tcPr marL="68580" marR="68580" marT="0" marB="0" anchor="ctr">
                    <a:solidFill>
                      <a:srgbClr val="F8F8F8"/>
                    </a:solid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95000"/>
                              <a:lumOff val="5000"/>
                            </a:schemeClr>
                          </a:solidFill>
                          <a:effectLst/>
                        </a:rPr>
                        <a:t>Thymoma (1)</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28600">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400" b="0" dirty="0" smtClean="0">
                          <a:solidFill>
                            <a:schemeClr val="tx1">
                              <a:lumMod val="95000"/>
                              <a:lumOff val="5000"/>
                            </a:schemeClr>
                          </a:solidFill>
                        </a:rPr>
                        <a:t>A:  Afatinib in EGFR mutations</a:t>
                      </a:r>
                      <a:endParaRPr lang="pt-BR" sz="1400" b="0" dirty="0" smtClean="0">
                        <a:solidFill>
                          <a:schemeClr val="tx1">
                            <a:lumMod val="95000"/>
                            <a:lumOff val="5000"/>
                          </a:schemeClr>
                        </a:solidFill>
                      </a:endParaRPr>
                    </a:p>
                  </a:txBody>
                  <a:tcPr marL="68580" marR="68580" marT="0" marB="0" anchor="ctr">
                    <a:solidFill>
                      <a:srgbClr val="F8F8F8"/>
                    </a:solid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28600">
                <a:tc>
                  <a:txBody>
                    <a:bodyPr/>
                    <a:lstStyle/>
                    <a:p>
                      <a:pPr marL="225425" marR="0" indent="-225425" algn="l" defTabSz="685783" rtl="0" eaLnBrk="1" fontAlgn="auto" latinLnBrk="0" hangingPunct="1">
                        <a:lnSpc>
                          <a:spcPct val="100000"/>
                        </a:lnSpc>
                        <a:spcBef>
                          <a:spcPts val="0"/>
                        </a:spcBef>
                        <a:spcAft>
                          <a:spcPts val="0"/>
                        </a:spcAft>
                        <a:buClrTx/>
                        <a:buSzTx/>
                        <a:buFontTx/>
                        <a:buNone/>
                        <a:tabLst/>
                        <a:defRPr/>
                      </a:pPr>
                      <a:r>
                        <a:rPr lang="pt-BR" sz="1400" b="0" dirty="0" smtClean="0">
                          <a:solidFill>
                            <a:schemeClr val="tx1">
                              <a:lumMod val="95000"/>
                              <a:lumOff val="5000"/>
                            </a:schemeClr>
                          </a:solidFill>
                        </a:rPr>
                        <a:t>G: Crizotinib in ROS1 translocations</a:t>
                      </a:r>
                      <a:endParaRPr lang="en-US" sz="1400" b="0" dirty="0">
                        <a:solidFill>
                          <a:schemeClr val="tx1">
                            <a:lumMod val="95000"/>
                            <a:lumOff val="5000"/>
                          </a:schemeClr>
                        </a:solidFill>
                      </a:endParaRPr>
                    </a:p>
                  </a:txBody>
                  <a:tcPr marL="68580" marR="68580" marT="0" marB="0" anchor="ctr">
                    <a:solidFill>
                      <a:srgbClr val="F8F8F8"/>
                    </a:solid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400"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a:t>
                      </a:r>
                      <a:endParaRPr lang="en-US" sz="1400"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78678">
                <a:tc>
                  <a:txBody>
                    <a:bodyPr/>
                    <a:lstStyle/>
                    <a:p>
                      <a:pPr marL="0" marR="0" indent="0" algn="r" defTabSz="685783" rtl="0" eaLnBrk="1" fontAlgn="auto" latinLnBrk="0" hangingPunct="1">
                        <a:lnSpc>
                          <a:spcPct val="100000"/>
                        </a:lnSpc>
                        <a:spcBef>
                          <a:spcPts val="0"/>
                        </a:spcBef>
                        <a:spcAft>
                          <a:spcPts val="0"/>
                        </a:spcAft>
                        <a:buClrTx/>
                        <a:buSzTx/>
                        <a:buFontTx/>
                        <a:buNone/>
                        <a:tabLst/>
                        <a:defRPr/>
                      </a:pPr>
                      <a:r>
                        <a:rPr lang="en-US" sz="1500" b="1" dirty="0" smtClean="0">
                          <a:solidFill>
                            <a:schemeClr val="tx1">
                              <a:lumMod val="95000"/>
                              <a:lumOff val="5000"/>
                            </a:schemeClr>
                          </a:solidFill>
                        </a:rPr>
                        <a:t>Total</a:t>
                      </a:r>
                      <a:endParaRPr lang="en-US" sz="1500" b="1" dirty="0">
                        <a:solidFill>
                          <a:schemeClr val="tx1">
                            <a:lumMod val="95000"/>
                            <a:lumOff val="5000"/>
                          </a:schemeClr>
                        </a:solidFill>
                      </a:endParaRPr>
                    </a:p>
                  </a:txBody>
                  <a:tcPr marL="68580" marR="68580" marT="0" marB="0" anchor="ctr">
                    <a:solidFill>
                      <a:srgbClr val="F8F8F8"/>
                    </a:solidFill>
                  </a:tcPr>
                </a:tc>
                <a:tc>
                  <a:txBody>
                    <a:bodyPr/>
                    <a:lstStyle/>
                    <a:p>
                      <a:pPr marL="0" marR="0" algn="ctr">
                        <a:spcBef>
                          <a:spcPts val="0"/>
                        </a:spcBef>
                        <a:spcAft>
                          <a:spcPts val="0"/>
                        </a:spcAft>
                      </a:pPr>
                      <a:r>
                        <a:rPr lang="en-US" sz="1400" b="1"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33</a:t>
                      </a:r>
                      <a:endParaRPr lang="en-US" sz="1400" b="1"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en-US" sz="1400" b="1"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19 </a:t>
                      </a:r>
                      <a:r>
                        <a:rPr lang="en-US" sz="1400" b="1" kern="1200" dirty="0" smtClean="0">
                          <a:solidFill>
                            <a:schemeClr val="tx1">
                              <a:lumMod val="95000"/>
                              <a:lumOff val="5000"/>
                            </a:schemeClr>
                          </a:solidFill>
                          <a:effectLst/>
                          <a:latin typeface="+mn-lt"/>
                          <a:ea typeface="MS Mincho" panose="02020609040205080304" pitchFamily="49" charset="-128"/>
                          <a:cs typeface="Times New Roman" panose="02020603050405020304" pitchFamily="18" charset="0"/>
                        </a:rPr>
                        <a:t>(58%)</a:t>
                      </a:r>
                    </a:p>
                  </a:txBody>
                  <a:tcPr marL="68580" marR="68580" marT="0" marB="0" anchor="ctr">
                    <a:noFill/>
                  </a:tcPr>
                </a:tc>
                <a:tc>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en-US" sz="1400" b="1" dirty="0" smtClean="0">
                          <a:solidFill>
                            <a:schemeClr val="tx1">
                              <a:lumMod val="95000"/>
                              <a:lumOff val="5000"/>
                            </a:schemeClr>
                          </a:solidFill>
                          <a:effectLst/>
                          <a:latin typeface="+mj-lt"/>
                          <a:ea typeface="MS Mincho" panose="02020609040205080304" pitchFamily="49" charset="-128"/>
                          <a:cs typeface="Times New Roman" panose="02020603050405020304" pitchFamily="18" charset="0"/>
                        </a:rPr>
                        <a:t>14 </a:t>
                      </a:r>
                      <a:r>
                        <a:rPr lang="en-US" sz="1400" b="1" kern="1200" dirty="0" smtClean="0">
                          <a:solidFill>
                            <a:schemeClr val="tx1">
                              <a:lumMod val="95000"/>
                              <a:lumOff val="5000"/>
                            </a:schemeClr>
                          </a:solidFill>
                          <a:effectLst/>
                          <a:latin typeface="+mn-lt"/>
                          <a:ea typeface="MS Mincho" panose="02020609040205080304" pitchFamily="49" charset="-128"/>
                          <a:cs typeface="Times New Roman" panose="02020603050405020304" pitchFamily="18" charset="0"/>
                        </a:rPr>
                        <a:t>(42%)</a:t>
                      </a:r>
                      <a:endParaRPr lang="en-US" sz="1400" b="1" dirty="0">
                        <a:solidFill>
                          <a:schemeClr val="tx1">
                            <a:lumMod val="95000"/>
                            <a:lumOff val="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bl>
          </a:graphicData>
        </a:graphic>
      </p:graphicFrame>
      <p:sp>
        <p:nvSpPr>
          <p:cNvPr id="3" name="Slide Number Placeholder 2"/>
          <p:cNvSpPr>
            <a:spLocks noGrp="1"/>
          </p:cNvSpPr>
          <p:nvPr>
            <p:ph type="sldNum" sz="quarter" idx="12"/>
          </p:nvPr>
        </p:nvSpPr>
        <p:spPr/>
        <p:txBody>
          <a:bodyPr/>
          <a:lstStyle/>
          <a:p>
            <a:fld id="{D40871A9-28FF-440A-9C7F-9206B9538D02}" type="slidenum">
              <a:rPr lang="en-US" smtClean="0">
                <a:solidFill>
                  <a:prstClr val="black">
                    <a:tint val="75000"/>
                  </a:prstClr>
                </a:solidFill>
              </a:rPr>
              <a:pPr/>
              <a:t>10</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1085126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74638"/>
            <a:ext cx="8305800" cy="563562"/>
          </a:xfrm>
        </p:spPr>
        <p:txBody>
          <a:bodyPr>
            <a:normAutofit/>
          </a:bodyPr>
          <a:lstStyle/>
          <a:p>
            <a:r>
              <a:rPr lang="en-US" sz="2550" dirty="0"/>
              <a:t>NCI-MATCH </a:t>
            </a:r>
            <a:r>
              <a:rPr lang="en-US" sz="2550" dirty="0" smtClean="0"/>
              <a:t>Expanding to 24 Arms in Late May 2016</a:t>
            </a:r>
            <a:endParaRPr lang="en-US" sz="2550" dirty="0"/>
          </a:p>
        </p:txBody>
      </p:sp>
      <p:graphicFrame>
        <p:nvGraphicFramePr>
          <p:cNvPr id="9" name="Content Placeholder 8"/>
          <p:cNvGraphicFramePr>
            <a:graphicFrameLocks noGrp="1"/>
          </p:cNvGraphicFramePr>
          <p:nvPr>
            <p:ph sz="half" idx="1"/>
            <p:extLst/>
          </p:nvPr>
        </p:nvGraphicFramePr>
        <p:xfrm>
          <a:off x="449721" y="1309223"/>
          <a:ext cx="4071773" cy="4732020"/>
        </p:xfrm>
        <a:graphic>
          <a:graphicData uri="http://schemas.openxmlformats.org/drawingml/2006/table">
            <a:tbl>
              <a:tblPr firstRow="1" bandRow="1">
                <a:tableStyleId>{5C22544A-7EE6-4342-B048-85BDC9FD1C3A}</a:tableStyleId>
              </a:tblPr>
              <a:tblGrid>
                <a:gridCol w="1941787"/>
                <a:gridCol w="2129986"/>
              </a:tblGrid>
              <a:tr h="274347">
                <a:tc>
                  <a:txBody>
                    <a:bodyPr/>
                    <a:lstStyle/>
                    <a:p>
                      <a:r>
                        <a:rPr lang="en-US" sz="1800" dirty="0" smtClean="0">
                          <a:solidFill>
                            <a:schemeClr val="tx1"/>
                          </a:solidFill>
                        </a:rPr>
                        <a:t>Arm /</a:t>
                      </a:r>
                      <a:r>
                        <a:rPr lang="en-US" sz="1800" baseline="0" dirty="0" smtClean="0">
                          <a:solidFill>
                            <a:schemeClr val="tx1"/>
                          </a:solidFill>
                        </a:rPr>
                        <a:t> </a:t>
                      </a:r>
                      <a:r>
                        <a:rPr lang="en-US" sz="1800" dirty="0" smtClean="0">
                          <a:solidFill>
                            <a:schemeClr val="tx1"/>
                          </a:solidFill>
                        </a:rPr>
                        <a:t>Target</a:t>
                      </a:r>
                      <a:endParaRPr lang="en-US" sz="18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r>
                        <a:rPr lang="en-US" sz="1800" dirty="0" smtClean="0">
                          <a:solidFill>
                            <a:schemeClr val="tx1"/>
                          </a:solidFill>
                        </a:rPr>
                        <a:t>Drugs(s)</a:t>
                      </a:r>
                      <a:endParaRPr lang="en-US" sz="18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r>
              <a:tr h="251460">
                <a:tc>
                  <a:txBody>
                    <a:bodyPr/>
                    <a:lstStyle/>
                    <a:p>
                      <a:r>
                        <a:rPr lang="en-US" sz="1800" b="0" dirty="0" smtClean="0"/>
                        <a:t>A     EGFR mut</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smtClean="0"/>
                        <a:t>Afatinib</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B     HER2 mut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Afatinib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r>
                        <a:rPr lang="en-US" sz="1800" b="0" dirty="0" smtClean="0"/>
                        <a:t>C1   MET amp</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smtClean="0"/>
                        <a:t>Crizotinib*</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r>
                        <a:rPr lang="en-US" sz="1800" b="0" dirty="0" smtClean="0"/>
                        <a:t>C2</a:t>
                      </a:r>
                      <a:r>
                        <a:rPr lang="en-US" sz="1800" b="0" baseline="0" dirty="0" smtClean="0"/>
                        <a:t>   MET ex 14 sk</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smtClean="0"/>
                        <a:t>Crizotinib*</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r>
                        <a:rPr lang="en-US" sz="1800" b="0" dirty="0" smtClean="0">
                          <a:solidFill>
                            <a:srgbClr val="0D0D0D"/>
                          </a:solidFill>
                        </a:rPr>
                        <a:t>E     EGFR T790M</a:t>
                      </a:r>
                      <a:endParaRPr lang="en-US" sz="1800" b="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AZD9291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r>
                        <a:rPr lang="en-US" sz="1800" b="0" dirty="0" smtClean="0">
                          <a:solidFill>
                            <a:srgbClr val="0D0D0D"/>
                          </a:solidFill>
                        </a:rPr>
                        <a:t>F     ALK</a:t>
                      </a:r>
                      <a:r>
                        <a:rPr lang="en-US" sz="1800" b="0" baseline="0" dirty="0" smtClean="0">
                          <a:solidFill>
                            <a:srgbClr val="0D0D0D"/>
                          </a:solidFill>
                        </a:rPr>
                        <a:t> transloc</a:t>
                      </a:r>
                      <a:endParaRPr lang="en-US" sz="1800" b="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smtClean="0">
                          <a:solidFill>
                            <a:srgbClr val="0D0D0D"/>
                          </a:solidFill>
                        </a:rPr>
                        <a:t>Crizotinib</a:t>
                      </a:r>
                      <a:endParaRPr lang="en-US" sz="1800" b="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r>
                        <a:rPr lang="en-US" sz="1800" b="0" dirty="0" smtClean="0"/>
                        <a:t>G</a:t>
                      </a:r>
                      <a:r>
                        <a:rPr lang="en-US" sz="1800" b="0" baseline="0" dirty="0" smtClean="0"/>
                        <a:t>    ROS1  transloc</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0" dirty="0" smtClean="0"/>
                        <a:t>Crizotinib</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pPr marL="341313" marR="0" indent="-341313"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H    BRAF</a:t>
                      </a:r>
                      <a:r>
                        <a:rPr lang="en-US" sz="1800" b="0" baseline="0" dirty="0" smtClean="0">
                          <a:solidFill>
                            <a:srgbClr val="0D0D0D"/>
                          </a:solidFill>
                        </a:rPr>
                        <a:t> </a:t>
                      </a:r>
                      <a:r>
                        <a:rPr lang="en-US" sz="1800" b="0" dirty="0" smtClean="0">
                          <a:solidFill>
                            <a:srgbClr val="0D0D0D"/>
                          </a:solidFill>
                        </a:rPr>
                        <a:t>V600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solidFill>
                            <a:srgbClr val="0D0D0D"/>
                          </a:solidFill>
                        </a:rPr>
                        <a:t>Dabrafenib+trametinib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I</a:t>
                      </a:r>
                      <a:r>
                        <a:rPr lang="en-US" sz="1800" b="0" baseline="0" dirty="0" smtClean="0">
                          <a:solidFill>
                            <a:srgbClr val="0D0D0D"/>
                          </a:solidFill>
                        </a:rPr>
                        <a:t>      </a:t>
                      </a:r>
                      <a:r>
                        <a:rPr lang="en-US" sz="1800" b="0" dirty="0" smtClean="0">
                          <a:solidFill>
                            <a:srgbClr val="0D0D0D"/>
                          </a:solidFill>
                        </a:rPr>
                        <a:t>PIK3CA mut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Taselisib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N    PTEN</a:t>
                      </a:r>
                      <a:r>
                        <a:rPr lang="en-US" sz="1800" b="0" baseline="0" dirty="0" smtClean="0">
                          <a:solidFill>
                            <a:srgbClr val="0D0D0D"/>
                          </a:solidFill>
                        </a:rPr>
                        <a:t> mut</a:t>
                      </a:r>
                      <a:endParaRPr lang="en-US" sz="1800" b="0" dirty="0" smtClean="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GSK2636771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P</a:t>
                      </a:r>
                      <a:r>
                        <a:rPr lang="en-US" sz="1800" b="0" baseline="0" dirty="0" smtClean="0">
                          <a:solidFill>
                            <a:srgbClr val="0D0D0D"/>
                          </a:solidFill>
                        </a:rPr>
                        <a:t>     </a:t>
                      </a:r>
                      <a:r>
                        <a:rPr lang="en-US" sz="1800" b="0" dirty="0" smtClean="0">
                          <a:solidFill>
                            <a:srgbClr val="0D0D0D"/>
                          </a:solidFill>
                        </a:rPr>
                        <a:t>PTEN loss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GSK2636771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14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Q</a:t>
                      </a:r>
                      <a:r>
                        <a:rPr lang="en-US" sz="1800" b="0" baseline="0" dirty="0" smtClean="0">
                          <a:solidFill>
                            <a:srgbClr val="0D0D0D"/>
                          </a:solidFill>
                        </a:rPr>
                        <a:t>    </a:t>
                      </a:r>
                      <a:r>
                        <a:rPr lang="en-US" sz="1800" b="0" dirty="0" smtClean="0">
                          <a:solidFill>
                            <a:srgbClr val="0D0D0D"/>
                          </a:solidFill>
                        </a:rPr>
                        <a:t>HER 2 amp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Ado-trastuzumab emtansine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Content Placeholder 9"/>
          <p:cNvGraphicFramePr>
            <a:graphicFrameLocks noGrp="1"/>
          </p:cNvGraphicFramePr>
          <p:nvPr>
            <p:ph sz="half" idx="2"/>
            <p:extLst/>
          </p:nvPr>
        </p:nvGraphicFramePr>
        <p:xfrm>
          <a:off x="4876800" y="1295400"/>
          <a:ext cx="4061263" cy="4465318"/>
        </p:xfrm>
        <a:graphic>
          <a:graphicData uri="http://schemas.openxmlformats.org/drawingml/2006/table">
            <a:tbl>
              <a:tblPr firstRow="1" bandRow="1">
                <a:tableStyleId>{5C22544A-7EE6-4342-B048-85BDC9FD1C3A}</a:tableStyleId>
              </a:tblPr>
              <a:tblGrid>
                <a:gridCol w="2117943"/>
                <a:gridCol w="1943320"/>
              </a:tblGrid>
              <a:tr h="343486">
                <a:tc>
                  <a:txBody>
                    <a:bodyPr/>
                    <a:lstStyle/>
                    <a:p>
                      <a:r>
                        <a:rPr lang="en-US" sz="1800" b="1" dirty="0" smtClean="0">
                          <a:solidFill>
                            <a:schemeClr val="tx1"/>
                          </a:solidFill>
                        </a:rPr>
                        <a:t>Arm / Target</a:t>
                      </a:r>
                      <a:endParaRPr lang="en-US" sz="1800" b="1"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r>
                        <a:rPr lang="en-US" sz="1800" b="1" dirty="0" smtClean="0">
                          <a:solidFill>
                            <a:schemeClr val="tx1"/>
                          </a:solidFill>
                        </a:rPr>
                        <a:t>Drug(s)</a:t>
                      </a:r>
                      <a:endParaRPr lang="en-US" sz="1800" b="1"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r>
              <a:tr h="343486">
                <a:tc>
                  <a:txBody>
                    <a:bodyPr/>
                    <a:lstStyle/>
                    <a:p>
                      <a:r>
                        <a:rPr lang="en-US" sz="1800" b="0" dirty="0" smtClean="0">
                          <a:solidFill>
                            <a:srgbClr val="0D0D0D"/>
                          </a:solidFill>
                        </a:rPr>
                        <a:t>R     BRAF nonV600</a:t>
                      </a:r>
                      <a:endParaRPr lang="en-US" sz="1800" b="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solidFill>
                            <a:srgbClr val="0D0D0D"/>
                          </a:solidFill>
                        </a:rPr>
                        <a:t>Trametinib</a:t>
                      </a:r>
                      <a:endParaRPr lang="en-US" sz="1800" b="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S1   NF1 mut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Trametinib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r>
                        <a:rPr lang="en-US" sz="1800" b="0" dirty="0" smtClean="0"/>
                        <a:t>S2    GNAQ/GNA11</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Trametinib</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T       SMO/PTCH1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Vismodegib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U      NF2 loss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Defactinib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r>
                        <a:rPr lang="en-US" sz="1800" b="0" dirty="0" smtClean="0"/>
                        <a:t>V      cKIT mut</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Sunitinib</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W </a:t>
                      </a:r>
                      <a:r>
                        <a:rPr lang="en-US" sz="1800" b="0" baseline="0" dirty="0" smtClean="0">
                          <a:solidFill>
                            <a:srgbClr val="0D0D0D"/>
                          </a:solidFill>
                        </a:rPr>
                        <a:t>    </a:t>
                      </a:r>
                      <a:r>
                        <a:rPr lang="en-US" sz="1800" b="0" dirty="0" smtClean="0">
                          <a:solidFill>
                            <a:srgbClr val="0D0D0D"/>
                          </a:solidFill>
                        </a:rPr>
                        <a:t>FGFR1/2/3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AZD 4547*</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r>
                        <a:rPr lang="en-US" sz="1800" b="0" dirty="0" smtClean="0"/>
                        <a:t>X       DDR2 mut</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Dasatinib</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r>
                        <a:rPr lang="en-US" sz="1800" b="0" dirty="0" smtClean="0">
                          <a:solidFill>
                            <a:srgbClr val="0D0D0D"/>
                          </a:solidFill>
                        </a:rPr>
                        <a:t>Y       AKT1 mut</a:t>
                      </a:r>
                      <a:endParaRPr lang="en-US" sz="1800" b="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AZD 5363*</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r>
                        <a:rPr lang="en-US" sz="1800" b="0" dirty="0" smtClean="0">
                          <a:solidFill>
                            <a:srgbClr val="0D0D0D"/>
                          </a:solidFill>
                        </a:rPr>
                        <a:t>Z1A  NRAS mut</a:t>
                      </a:r>
                      <a:endParaRPr lang="en-US" sz="1800" b="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Binimetinib*</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rgbClr val="0D0D0D"/>
                          </a:solidFill>
                        </a:rPr>
                        <a:t>Z1B  CCND1,2,3 amp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Palbociclib*</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t>Z1D  dMMR</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smtClean="0"/>
                        <a:t>Nivolumab*</a:t>
                      </a:r>
                      <a:endParaRPr lang="en-US" sz="18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2895600" y="5870253"/>
            <a:ext cx="5686425" cy="369332"/>
          </a:xfrm>
          <a:prstGeom prst="rect">
            <a:avLst/>
          </a:prstGeom>
          <a:noFill/>
        </p:spPr>
        <p:txBody>
          <a:bodyPr wrap="square" rtlCol="0">
            <a:spAutoFit/>
          </a:bodyPr>
          <a:lstStyle/>
          <a:p>
            <a:pPr algn="r">
              <a:spcAft>
                <a:spcPts val="900"/>
              </a:spcAft>
            </a:pPr>
            <a:r>
              <a:rPr lang="en-US" dirty="0" smtClean="0"/>
              <a:t>*Pending approval</a:t>
            </a:r>
            <a:endParaRPr lang="en-US" sz="1350" i="1" dirty="0"/>
          </a:p>
        </p:txBody>
      </p:sp>
      <p:sp>
        <p:nvSpPr>
          <p:cNvPr id="4" name="Date Placeholder 3"/>
          <p:cNvSpPr>
            <a:spLocks noGrp="1"/>
          </p:cNvSpPr>
          <p:nvPr>
            <p:ph type="dt" sz="half" idx="13"/>
          </p:nvPr>
        </p:nvSpPr>
        <p:spPr/>
        <p:txBody>
          <a:bodyPr/>
          <a:lstStyle/>
          <a:p>
            <a:r>
              <a:rPr lang="en-US" sz="1100" dirty="0" smtClean="0"/>
              <a:t>05/06/2016</a:t>
            </a:r>
            <a:endParaRPr lang="en-US" dirty="0"/>
          </a:p>
        </p:txBody>
      </p:sp>
      <p:sp>
        <p:nvSpPr>
          <p:cNvPr id="5" name="Slide Number Placeholder 4"/>
          <p:cNvSpPr>
            <a:spLocks noGrp="1"/>
          </p:cNvSpPr>
          <p:nvPr>
            <p:ph type="sldNum" sz="quarter" idx="12"/>
          </p:nvPr>
        </p:nvSpPr>
        <p:spPr/>
        <p:txBody>
          <a:bodyPr/>
          <a:lstStyle/>
          <a:p>
            <a:fld id="{6780E3CE-1F91-445B-BE90-C57F40520752}"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332400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NCI-MATCH Assumptions for Enrollment </a:t>
            </a:r>
            <a:r>
              <a:rPr lang="en-US" dirty="0" smtClean="0"/>
              <a:t>Projections Across 24 Treatment Arms</a:t>
            </a:r>
            <a:endParaRPr lang="en-US" dirty="0"/>
          </a:p>
        </p:txBody>
      </p:sp>
      <p:sp>
        <p:nvSpPr>
          <p:cNvPr id="2" name="Text Placeholder 1"/>
          <p:cNvSpPr>
            <a:spLocks noGrp="1"/>
          </p:cNvSpPr>
          <p:nvPr>
            <p:ph idx="1"/>
          </p:nvPr>
        </p:nvSpPr>
        <p:spPr>
          <a:xfrm>
            <a:off x="519165" y="1323194"/>
            <a:ext cx="8229600" cy="4572000"/>
          </a:xfrm>
          <a:prstGeom prst="rect">
            <a:avLst/>
          </a:prstGeom>
        </p:spPr>
        <p:txBody>
          <a:bodyPr>
            <a:noAutofit/>
          </a:bodyPr>
          <a:lstStyle/>
          <a:p>
            <a:pPr>
              <a:lnSpc>
                <a:spcPct val="114000"/>
              </a:lnSpc>
              <a:spcBef>
                <a:spcPts val="0"/>
              </a:spcBef>
              <a:spcAft>
                <a:spcPts val="600"/>
              </a:spcAft>
              <a:buFont typeface="Arial"/>
              <a:buChar char="•"/>
            </a:pPr>
            <a:r>
              <a:rPr lang="en-US" sz="2500" dirty="0" smtClean="0"/>
              <a:t>Trial size will increase to 5,000 patients for screening</a:t>
            </a:r>
          </a:p>
          <a:p>
            <a:pPr marL="685800" lvl="1" indent="-342900">
              <a:lnSpc>
                <a:spcPct val="114000"/>
              </a:lnSpc>
              <a:spcBef>
                <a:spcPts val="0"/>
              </a:spcBef>
              <a:spcAft>
                <a:spcPts val="600"/>
              </a:spcAft>
            </a:pPr>
            <a:r>
              <a:rPr lang="en-US" sz="2500" dirty="0" smtClean="0"/>
              <a:t>795 already registered; 4,205 more patients can register</a:t>
            </a:r>
          </a:p>
          <a:p>
            <a:pPr>
              <a:lnSpc>
                <a:spcPct val="114000"/>
              </a:lnSpc>
              <a:spcBef>
                <a:spcPts val="0"/>
              </a:spcBef>
              <a:spcAft>
                <a:spcPts val="600"/>
              </a:spcAft>
              <a:buFont typeface="Arial"/>
              <a:buChar char="•"/>
            </a:pPr>
            <a:r>
              <a:rPr lang="en-US" sz="2500" dirty="0" smtClean="0"/>
              <a:t>Tumor testing completion </a:t>
            </a:r>
            <a:r>
              <a:rPr lang="en-US" sz="2500" dirty="0"/>
              <a:t>rate </a:t>
            </a:r>
            <a:r>
              <a:rPr lang="en-US" sz="2500" dirty="0" smtClean="0"/>
              <a:t>will be 87% </a:t>
            </a:r>
          </a:p>
          <a:p>
            <a:pPr>
              <a:lnSpc>
                <a:spcPct val="114000"/>
              </a:lnSpc>
              <a:spcBef>
                <a:spcPts val="0"/>
              </a:spcBef>
              <a:spcAft>
                <a:spcPts val="600"/>
              </a:spcAft>
              <a:buFont typeface="Arial"/>
              <a:buChar char="•"/>
            </a:pPr>
            <a:r>
              <a:rPr lang="en-US" sz="2500" dirty="0" smtClean="0"/>
              <a:t>Mutation prevalence rates will be the same </a:t>
            </a:r>
            <a:r>
              <a:rPr lang="en-US" sz="2500" dirty="0"/>
              <a:t>as in </a:t>
            </a:r>
            <a:r>
              <a:rPr lang="en-US" sz="2500" dirty="0" smtClean="0"/>
              <a:t>patients </a:t>
            </a:r>
            <a:r>
              <a:rPr lang="en-US" sz="2500" dirty="0"/>
              <a:t>enrolled to date</a:t>
            </a:r>
          </a:p>
          <a:p>
            <a:pPr>
              <a:lnSpc>
                <a:spcPct val="114000"/>
              </a:lnSpc>
              <a:spcBef>
                <a:spcPts val="0"/>
              </a:spcBef>
              <a:spcAft>
                <a:spcPts val="600"/>
              </a:spcAft>
              <a:buFont typeface="Arial"/>
              <a:buChar char="•"/>
            </a:pPr>
            <a:r>
              <a:rPr lang="en-US" sz="2500" dirty="0" smtClean="0"/>
              <a:t>65% </a:t>
            </a:r>
            <a:r>
              <a:rPr lang="en-US" sz="2500" dirty="0"/>
              <a:t>of patients with </a:t>
            </a:r>
            <a:r>
              <a:rPr lang="en-US" sz="2500" dirty="0" smtClean="0"/>
              <a:t>treatment </a:t>
            </a:r>
            <a:r>
              <a:rPr lang="en-US" sz="2500" dirty="0"/>
              <a:t>assignments will </a:t>
            </a:r>
            <a:r>
              <a:rPr lang="en-US" sz="2500" dirty="0" smtClean="0"/>
              <a:t>enroll</a:t>
            </a:r>
          </a:p>
          <a:p>
            <a:pPr>
              <a:lnSpc>
                <a:spcPct val="114000"/>
              </a:lnSpc>
              <a:spcBef>
                <a:spcPts val="0"/>
              </a:spcBef>
              <a:spcAft>
                <a:spcPts val="600"/>
              </a:spcAft>
              <a:buFont typeface="Arial"/>
              <a:buChar char="•"/>
            </a:pPr>
            <a:r>
              <a:rPr lang="en-US" sz="2500" dirty="0" smtClean="0"/>
              <a:t>There will be one treatment arm assignment per patient (some may have more than one matching mutation)</a:t>
            </a:r>
            <a:endParaRPr lang="en-US" sz="2500" dirty="0"/>
          </a:p>
        </p:txBody>
      </p:sp>
      <p:sp>
        <p:nvSpPr>
          <p:cNvPr id="3" name="Slide Number Placeholder 2"/>
          <p:cNvSpPr>
            <a:spLocks noGrp="1"/>
          </p:cNvSpPr>
          <p:nvPr>
            <p:ph type="sldNum" sz="quarter" idx="12"/>
          </p:nvPr>
        </p:nvSpPr>
        <p:spPr/>
        <p:txBody>
          <a:bodyPr/>
          <a:lstStyle/>
          <a:p>
            <a:fld id="{D40871A9-28FF-440A-9C7F-9206B9538D02}" type="slidenum">
              <a:rPr lang="en-US" smtClean="0">
                <a:solidFill>
                  <a:prstClr val="black">
                    <a:tint val="75000"/>
                  </a:prstClr>
                </a:solidFill>
              </a:rPr>
              <a:pPr/>
              <a:t>12</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624003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NCI-MATCH Projected Match Rates and Enrollments for 24 Treatment Arms (N=5,000 Screened)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40382950"/>
              </p:ext>
            </p:extLst>
          </p:nvPr>
        </p:nvGraphicFramePr>
        <p:xfrm>
          <a:off x="568570" y="1524000"/>
          <a:ext cx="8229599" cy="4598205"/>
        </p:xfrm>
        <a:graphic>
          <a:graphicData uri="http://schemas.openxmlformats.org/drawingml/2006/table">
            <a:tbl>
              <a:tblPr firstRow="1" bandRow="1">
                <a:tableStyleId>{5C22544A-7EE6-4342-B048-85BDC9FD1C3A}</a:tableStyleId>
              </a:tblPr>
              <a:tblGrid>
                <a:gridCol w="1717430"/>
                <a:gridCol w="1066800"/>
                <a:gridCol w="1066800"/>
                <a:gridCol w="528021"/>
                <a:gridCol w="1716948"/>
                <a:gridCol w="1066800"/>
                <a:gridCol w="1066800"/>
              </a:tblGrid>
              <a:tr h="849165">
                <a:tc>
                  <a:txBody>
                    <a:bodyPr/>
                    <a:lstStyle/>
                    <a:p>
                      <a:r>
                        <a:rPr lang="en-US" sz="1600" dirty="0" smtClean="0">
                          <a:solidFill>
                            <a:schemeClr val="tx1"/>
                          </a:solidFill>
                        </a:rPr>
                        <a:t>Arm / Target</a:t>
                      </a:r>
                      <a:endParaRPr 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600" dirty="0" smtClean="0">
                          <a:solidFill>
                            <a:schemeClr val="tx1"/>
                          </a:solidFill>
                        </a:rPr>
                        <a:t>Expected Match </a:t>
                      </a:r>
                    </a:p>
                    <a:p>
                      <a:pPr algn="ctr"/>
                      <a:r>
                        <a:rPr lang="en-US" sz="1600" dirty="0" smtClean="0">
                          <a:solidFill>
                            <a:schemeClr val="tx1"/>
                          </a:solidFill>
                        </a:rPr>
                        <a:t>Rate %</a:t>
                      </a:r>
                      <a:endParaRPr 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600" dirty="0" smtClean="0">
                          <a:solidFill>
                            <a:schemeClr val="tx1"/>
                          </a:solidFill>
                        </a:rPr>
                        <a:t>Expected</a:t>
                      </a:r>
                      <a:r>
                        <a:rPr lang="en-US" sz="1600" baseline="0" dirty="0" smtClean="0">
                          <a:solidFill>
                            <a:schemeClr val="tx1"/>
                          </a:solidFill>
                        </a:rPr>
                        <a:t> Enroll-ment</a:t>
                      </a:r>
                      <a:endParaRPr 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endParaRPr lang="en-US" sz="18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rPr>
                        <a:t>Arm / Target</a:t>
                      </a:r>
                      <a:endParaRPr 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Expected Match Rate %</a:t>
                      </a:r>
                      <a:endParaRPr 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600" dirty="0" smtClean="0">
                          <a:solidFill>
                            <a:schemeClr val="tx1"/>
                          </a:solidFill>
                        </a:rPr>
                        <a:t>Expected Enroll-ment</a:t>
                      </a:r>
                      <a:endParaRPr 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r>
              <a:tr h="278130">
                <a:tc>
                  <a:txBody>
                    <a:bodyPr/>
                    <a:lstStyle/>
                    <a:p>
                      <a:r>
                        <a:rPr lang="en-US" sz="1600" dirty="0" smtClean="0">
                          <a:solidFill>
                            <a:srgbClr val="0D0D0D"/>
                          </a:solidFill>
                        </a:rPr>
                        <a:t>I       PIK3CA mut</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4.0</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89</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rgbClr val="0D0D0D"/>
                          </a:solidFill>
                        </a:rPr>
                        <a:t>B    ERBB2 mut</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0.8</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20</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r>
                        <a:rPr lang="en-US" sz="1600" dirty="0" smtClean="0">
                          <a:solidFill>
                            <a:srgbClr val="0D0D0D"/>
                          </a:solidFill>
                        </a:rPr>
                        <a:t>Z1B  CCND1 amp</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3.6</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79</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rgbClr val="0D0D0D"/>
                          </a:solidFill>
                        </a:rPr>
                        <a:t>H   BRAF V600</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0.8</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19</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r>
                        <a:rPr lang="en-US" sz="1600" dirty="0" smtClean="0">
                          <a:solidFill>
                            <a:srgbClr val="0D0D0D"/>
                          </a:solidFill>
                        </a:rPr>
                        <a:t>W     FGFR1/2/3</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2.9</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65</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rgbClr val="0D0D0D"/>
                          </a:solidFill>
                        </a:rPr>
                        <a:t>T    SMO/PTCH1</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0.6</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14</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r>
                        <a:rPr lang="en-US" sz="1600" dirty="0" smtClean="0">
                          <a:solidFill>
                            <a:srgbClr val="0D0D0D"/>
                          </a:solidFill>
                        </a:rPr>
                        <a:t>P      PTEN loss</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2.5</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55</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rgbClr val="0D0D0D"/>
                          </a:solidFill>
                        </a:rPr>
                        <a:t>R    BRAF non V600</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0.3</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8</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r>
                        <a:rPr lang="en-US" sz="1600" dirty="0" smtClean="0">
                          <a:solidFill>
                            <a:srgbClr val="0D0D0D"/>
                          </a:solidFill>
                        </a:rPr>
                        <a:t>Q     ERBB2 amp</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1.7</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44</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rgbClr val="0D0D0D"/>
                          </a:solidFill>
                        </a:rPr>
                        <a:t>E    EGFR T790M</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0.2</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4</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r>
                        <a:rPr lang="en-US" sz="1600" dirty="0" smtClean="0">
                          <a:solidFill>
                            <a:srgbClr val="0D0D0D"/>
                          </a:solidFill>
                        </a:rPr>
                        <a:t>S1    NF1 mut</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1.9</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41</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rgbClr val="0D0D0D"/>
                          </a:solidFill>
                        </a:rPr>
                        <a:t>F    ALK transloc</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0.2</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4</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r>
                        <a:rPr lang="en-US" sz="1600" dirty="0" smtClean="0">
                          <a:solidFill>
                            <a:srgbClr val="0D0D0D"/>
                          </a:solidFill>
                        </a:rPr>
                        <a:t>Z1C CDK4/6 amp</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1.7</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38</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rgbClr val="0D0D0D"/>
                          </a:solidFill>
                        </a:rPr>
                        <a:t>V   cKIT mut</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0.2</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3</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r>
                        <a:rPr lang="en-US" sz="1600" dirty="0" smtClean="0">
                          <a:solidFill>
                            <a:srgbClr val="0D0D0D"/>
                          </a:solidFill>
                        </a:rPr>
                        <a:t>Y      AKT1 mut</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1.2</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28</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rgbClr val="0D0D0D"/>
                          </a:solidFill>
                        </a:rPr>
                        <a:t>A   EGFR</a:t>
                      </a:r>
                      <a:r>
                        <a:rPr lang="en-US" sz="1600" baseline="0" dirty="0" smtClean="0">
                          <a:solidFill>
                            <a:srgbClr val="0D0D0D"/>
                          </a:solidFill>
                        </a:rPr>
                        <a:t> mut</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0</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r>
                        <a:rPr lang="en-US" sz="1600" dirty="0" smtClean="0">
                          <a:solidFill>
                            <a:srgbClr val="0D0D0D"/>
                          </a:solidFill>
                        </a:rPr>
                        <a:t>Z1A NRAS mut</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1.2</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28</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rgbClr val="0D0D0D"/>
                          </a:solidFill>
                        </a:rPr>
                        <a:t>G   ROS1 transloc</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0</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r>
                        <a:rPr lang="en-US" sz="1600" dirty="0" smtClean="0">
                          <a:solidFill>
                            <a:srgbClr val="0D0D0D"/>
                          </a:solidFill>
                        </a:rPr>
                        <a:t>U     NF2 loss</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1.1</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26</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rgbClr val="0D0D0D"/>
                          </a:solidFill>
                        </a:rPr>
                        <a:t>S2  GNAQ/GNA11</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0</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r>
                        <a:rPr lang="en-US" sz="1600" dirty="0" smtClean="0">
                          <a:solidFill>
                            <a:srgbClr val="0D0D0D"/>
                          </a:solidFill>
                        </a:rPr>
                        <a:t>N     PTEN</a:t>
                      </a:r>
                      <a:r>
                        <a:rPr lang="en-US" sz="1600" baseline="0" dirty="0" smtClean="0">
                          <a:solidFill>
                            <a:srgbClr val="0D0D0D"/>
                          </a:solidFill>
                        </a:rPr>
                        <a:t> mut</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1.1</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24</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t>C2  MET ex 14 sk</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No Data</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FF0000"/>
                          </a:solidFill>
                        </a:rPr>
                        <a:t>Not Known</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78130">
                <a:tc>
                  <a:txBody>
                    <a:bodyPr/>
                    <a:lstStyle/>
                    <a:p>
                      <a:r>
                        <a:rPr lang="en-US" sz="1600" dirty="0" smtClean="0">
                          <a:solidFill>
                            <a:srgbClr val="0D0D0D"/>
                          </a:solidFill>
                        </a:rPr>
                        <a:t>C1</a:t>
                      </a:r>
                      <a:r>
                        <a:rPr lang="en-US" sz="1600" baseline="0" dirty="0" smtClean="0">
                          <a:solidFill>
                            <a:srgbClr val="0D0D0D"/>
                          </a:solidFill>
                        </a:rPr>
                        <a:t>   MET amp</a:t>
                      </a:r>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0.9</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21</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rgbClr val="0D0D0D"/>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t>Z1D</a:t>
                      </a:r>
                      <a:r>
                        <a:rPr lang="en-US" sz="1600" baseline="0" dirty="0" smtClean="0"/>
                        <a:t> dMMR</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t>No</a:t>
                      </a:r>
                      <a:r>
                        <a:rPr lang="en-US" sz="1600" baseline="0" dirty="0" smtClean="0"/>
                        <a:t> Data</a:t>
                      </a:r>
                      <a:endParaRPr lang="en-US" sz="1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smtClean="0">
                          <a:solidFill>
                            <a:srgbClr val="FF0000"/>
                          </a:solidFill>
                        </a:rPr>
                        <a:t>Not Known</a:t>
                      </a:r>
                      <a:endParaRPr lang="en-US" sz="1600" dirty="0">
                        <a:solidFill>
                          <a:srgbClr val="FF00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TextBox 1"/>
          <p:cNvSpPr txBox="1"/>
          <p:nvPr/>
        </p:nvSpPr>
        <p:spPr>
          <a:xfrm>
            <a:off x="2185219" y="950267"/>
            <a:ext cx="5486400" cy="461665"/>
          </a:xfrm>
          <a:prstGeom prst="rect">
            <a:avLst/>
          </a:prstGeom>
          <a:noFill/>
        </p:spPr>
        <p:txBody>
          <a:bodyPr wrap="square" rtlCol="0">
            <a:spAutoFit/>
          </a:bodyPr>
          <a:lstStyle/>
          <a:p>
            <a:pPr algn="ctr"/>
            <a:r>
              <a:rPr lang="en-US" sz="2400" b="1" dirty="0" smtClean="0">
                <a:solidFill>
                  <a:schemeClr val="tx1">
                    <a:lumMod val="65000"/>
                    <a:lumOff val="35000"/>
                  </a:schemeClr>
                </a:solidFill>
              </a:rPr>
              <a:t>Expected Overall Match Rate = 23%</a:t>
            </a:r>
            <a:endParaRPr lang="en-US" sz="2400" b="1"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D40871A9-28FF-440A-9C7F-9206B9538D02}" type="slidenum">
              <a:rPr lang="en-US" smtClean="0">
                <a:solidFill>
                  <a:prstClr val="black">
                    <a:tint val="75000"/>
                  </a:prstClr>
                </a:solidFill>
              </a:rPr>
              <a:pPr/>
              <a:t>13</a:t>
            </a:fld>
            <a:endParaRPr lang="en-US" dirty="0">
              <a:solidFill>
                <a:prstClr val="black">
                  <a:tint val="75000"/>
                </a:prstClr>
              </a:solidFill>
            </a:endParaRPr>
          </a:p>
        </p:txBody>
      </p:sp>
      <p:sp>
        <p:nvSpPr>
          <p:cNvPr id="5" name="Date Placeholder 4"/>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1224164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563562"/>
          </a:xfrm>
        </p:spPr>
        <p:txBody>
          <a:bodyPr/>
          <a:lstStyle/>
          <a:p>
            <a:r>
              <a:rPr lang="en-US" dirty="0" smtClean="0"/>
              <a:t>NCI-MATCH Enrichment Strategies for Rare Mutations</a:t>
            </a:r>
            <a:endParaRPr lang="en-US" dirty="0"/>
          </a:p>
        </p:txBody>
      </p:sp>
      <p:sp>
        <p:nvSpPr>
          <p:cNvPr id="3" name="Content Placeholder 2"/>
          <p:cNvSpPr>
            <a:spLocks noGrp="1"/>
          </p:cNvSpPr>
          <p:nvPr>
            <p:ph idx="1"/>
          </p:nvPr>
        </p:nvSpPr>
        <p:spPr/>
        <p:txBody>
          <a:bodyPr/>
          <a:lstStyle/>
          <a:p>
            <a:pPr marL="0" indent="0">
              <a:buNone/>
            </a:pPr>
            <a:r>
              <a:rPr lang="en-US" dirty="0" smtClean="0"/>
              <a:t>Increase enrollment of pre-screened patients by:</a:t>
            </a:r>
          </a:p>
          <a:p>
            <a:r>
              <a:rPr lang="en-US" dirty="0" smtClean="0"/>
              <a:t>Increasing the participation of cancer centers currently performing next-generation sequencing (NGS) in people with advanced cases of cancer</a:t>
            </a:r>
          </a:p>
          <a:p>
            <a:r>
              <a:rPr lang="en-US" dirty="0" smtClean="0"/>
              <a:t>Developing communication plans with commercial NGS lab to notify ordering physicians of relevant NCI-MATCH treatment arms for their patients who have matching mutations</a:t>
            </a:r>
          </a:p>
          <a:p>
            <a:endParaRPr lang="en-US" dirty="0"/>
          </a:p>
        </p:txBody>
      </p:sp>
      <p:sp>
        <p:nvSpPr>
          <p:cNvPr id="5" name="Date Placeholder 4"/>
          <p:cNvSpPr>
            <a:spLocks noGrp="1"/>
          </p:cNvSpPr>
          <p:nvPr>
            <p:ph type="dt" sz="half" idx="2"/>
          </p:nvPr>
        </p:nvSpPr>
        <p:spPr/>
        <p:txBody>
          <a:bodyPr/>
          <a:lstStyle/>
          <a:p>
            <a:r>
              <a:rPr lang="en-US" dirty="0" smtClean="0"/>
              <a:t>05/06/2016</a:t>
            </a:r>
            <a:endParaRPr lang="en-US" dirty="0"/>
          </a:p>
        </p:txBody>
      </p:sp>
      <p:sp>
        <p:nvSpPr>
          <p:cNvPr id="6" name="Slide Number Placeholder 5"/>
          <p:cNvSpPr>
            <a:spLocks noGrp="1"/>
          </p:cNvSpPr>
          <p:nvPr>
            <p:ph type="sldNum" sz="quarter" idx="12"/>
          </p:nvPr>
        </p:nvSpPr>
        <p:spPr/>
        <p:txBody>
          <a:bodyPr/>
          <a:lstStyle/>
          <a:p>
            <a:fld id="{D40871A9-28FF-440A-9C7F-9206B9538D02}"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2627226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563562"/>
          </a:xfrm>
        </p:spPr>
        <p:txBody>
          <a:bodyPr/>
          <a:lstStyle/>
          <a:p>
            <a:r>
              <a:rPr lang="en-US" dirty="0" smtClean="0"/>
              <a:t>NCI-MATCH Weekly Accrual Far Exceeded Projections</a:t>
            </a:r>
            <a:endParaRPr lang="en-US" dirty="0"/>
          </a:p>
        </p:txBody>
      </p:sp>
      <p:sp>
        <p:nvSpPr>
          <p:cNvPr id="10" name="TextBox 1"/>
          <p:cNvSpPr txBox="1">
            <a:spLocks noChangeArrowheads="1"/>
          </p:cNvSpPr>
          <p:nvPr/>
        </p:nvSpPr>
        <p:spPr bwMode="auto">
          <a:xfrm>
            <a:off x="7127875" y="2667000"/>
            <a:ext cx="163512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pPr>
            <a:r>
              <a:rPr lang="en-US" altLang="en-US" sz="2000" dirty="0" smtClean="0"/>
              <a:t>Projected 50 Cases/Month at Start </a:t>
            </a:r>
          </a:p>
          <a:p>
            <a:pPr>
              <a:spcAft>
                <a:spcPts val="600"/>
              </a:spcAft>
            </a:pPr>
            <a:endParaRPr lang="en-US" altLang="en-US" sz="2000" dirty="0" smtClean="0"/>
          </a:p>
          <a:p>
            <a:pPr>
              <a:spcAft>
                <a:spcPts val="600"/>
              </a:spcAft>
            </a:pPr>
            <a:r>
              <a:rPr lang="en-US" altLang="en-US" sz="2000" dirty="0" smtClean="0"/>
              <a:t>Gradual Ramp-up in Year </a:t>
            </a:r>
            <a:r>
              <a:rPr lang="en-US" altLang="en-US" sz="2000" dirty="0"/>
              <a:t>1</a:t>
            </a:r>
          </a:p>
        </p:txBody>
      </p:sp>
      <p:pic>
        <p:nvPicPr>
          <p:cNvPr id="4" name="Picture 3"/>
          <p:cNvPicPr>
            <a:picLocks noChangeAspect="1"/>
          </p:cNvPicPr>
          <p:nvPr/>
        </p:nvPicPr>
        <p:blipFill>
          <a:blip r:embed="rId3"/>
          <a:stretch>
            <a:fillRect/>
          </a:stretch>
        </p:blipFill>
        <p:spPr>
          <a:xfrm>
            <a:off x="885714" y="1066800"/>
            <a:ext cx="6242161" cy="4805127"/>
          </a:xfrm>
          <a:prstGeom prst="rect">
            <a:avLst/>
          </a:prstGeom>
        </p:spPr>
      </p:pic>
      <p:sp>
        <p:nvSpPr>
          <p:cNvPr id="5" name="Slide Number Placeholder 4"/>
          <p:cNvSpPr>
            <a:spLocks noGrp="1"/>
          </p:cNvSpPr>
          <p:nvPr>
            <p:ph type="sldNum" sz="quarter" idx="12"/>
          </p:nvPr>
        </p:nvSpPr>
        <p:spPr/>
        <p:txBody>
          <a:bodyPr/>
          <a:lstStyle/>
          <a:p>
            <a:fld id="{D40871A9-28FF-440A-9C7F-9206B9538D02}" type="slidenum">
              <a:rPr lang="en-US" smtClean="0">
                <a:solidFill>
                  <a:prstClr val="black">
                    <a:tint val="75000"/>
                  </a:prstClr>
                </a:solidFill>
              </a:rPr>
              <a:pPr/>
              <a:t>15</a:t>
            </a:fld>
            <a:endParaRPr lang="en-US" dirty="0">
              <a:solidFill>
                <a:prstClr val="black">
                  <a:tint val="75000"/>
                </a:prstClr>
              </a:solidFill>
            </a:endParaRPr>
          </a:p>
        </p:txBody>
      </p:sp>
      <p:sp>
        <p:nvSpPr>
          <p:cNvPr id="3" name="Date Placeholder 2"/>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2927591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199" y="381000"/>
            <a:ext cx="8229600" cy="563562"/>
          </a:xfrm>
        </p:spPr>
        <p:txBody>
          <a:bodyPr/>
          <a:lstStyle/>
          <a:p>
            <a:r>
              <a:rPr lang="en-US" sz="2400" dirty="0"/>
              <a:t>NCI-MATCH </a:t>
            </a:r>
            <a:r>
              <a:rPr lang="en-US" sz="2400" dirty="0" smtClean="0"/>
              <a:t>Sample Processing Turn-around Times Extended </a:t>
            </a:r>
            <a:r>
              <a:rPr lang="en-US" sz="2400" dirty="0"/>
              <a:t>with </a:t>
            </a:r>
            <a:r>
              <a:rPr lang="en-US" sz="2400" dirty="0" smtClean="0"/>
              <a:t>Increased Registration Rate</a:t>
            </a:r>
            <a:r>
              <a:rPr lang="en-US" sz="2400" i="1" dirty="0" smtClean="0"/>
              <a:t>s</a:t>
            </a:r>
            <a:r>
              <a:rPr lang="en-US" sz="2400" dirty="0" smtClean="0"/>
              <a:t> Over Time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62772759"/>
              </p:ext>
            </p:extLst>
          </p:nvPr>
        </p:nvGraphicFramePr>
        <p:xfrm>
          <a:off x="838200" y="1574800"/>
          <a:ext cx="7315199" cy="2171700"/>
        </p:xfrm>
        <a:graphic>
          <a:graphicData uri="http://schemas.openxmlformats.org/drawingml/2006/table">
            <a:tbl>
              <a:tblPr firstRow="1" bandRow="1">
                <a:tableStyleId>{3B4B98B0-60AC-42C2-AFA5-B58CD77FA1E5}</a:tableStyleId>
              </a:tblPr>
              <a:tblGrid>
                <a:gridCol w="2377819"/>
                <a:gridCol w="1279780"/>
                <a:gridCol w="1688706"/>
                <a:gridCol w="1968894"/>
              </a:tblGrid>
              <a:tr h="0">
                <a:tc>
                  <a:txBody>
                    <a:bodyPr/>
                    <a:lstStyle/>
                    <a:p>
                      <a:pPr algn="ctr"/>
                      <a:r>
                        <a:rPr lang="en-US" sz="2400" b="0" dirty="0" smtClean="0"/>
                        <a:t>Period</a:t>
                      </a:r>
                      <a:endParaRPr lang="en-US" sz="24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2400" b="0" dirty="0" smtClean="0"/>
                        <a:t># Days</a:t>
                      </a:r>
                      <a:endParaRPr lang="en-US" sz="24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2400" b="0" dirty="0" smtClean="0"/>
                        <a:t># Samples</a:t>
                      </a:r>
                      <a:endParaRPr lang="en-US" sz="24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2400" b="0" dirty="0" smtClean="0"/>
                        <a:t>Median (Days)</a:t>
                      </a:r>
                      <a:endParaRPr lang="en-US" sz="24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r>
              <a:tr h="297180">
                <a:tc>
                  <a:txBody>
                    <a:bodyPr/>
                    <a:lstStyle/>
                    <a:p>
                      <a:r>
                        <a:rPr lang="en-US" sz="2400" dirty="0" smtClean="0"/>
                        <a:t>Aug 21 to Sep 27</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38</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162</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14</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80">
                <a:tc>
                  <a:txBody>
                    <a:bodyPr/>
                    <a:lstStyle/>
                    <a:p>
                      <a:r>
                        <a:rPr lang="en-US" sz="2400" dirty="0" smtClean="0"/>
                        <a:t>Sep 28 to Oct 25</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28</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274</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23</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180">
                <a:tc>
                  <a:txBody>
                    <a:bodyPr/>
                    <a:lstStyle/>
                    <a:p>
                      <a:r>
                        <a:rPr lang="en-US" sz="2400" dirty="0" smtClean="0"/>
                        <a:t>After Oct 26 </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336</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36</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80">
                <a:tc>
                  <a:txBody>
                    <a:bodyPr/>
                    <a:lstStyle/>
                    <a:p>
                      <a:pPr algn="r"/>
                      <a:r>
                        <a:rPr lang="en-US" sz="2400" dirty="0" smtClean="0"/>
                        <a:t>Total</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t>772</a:t>
                      </a: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790575" y="3962400"/>
            <a:ext cx="7562849" cy="1209562"/>
          </a:xfrm>
          <a:prstGeom prst="rect">
            <a:avLst/>
          </a:prstGeom>
          <a:noFill/>
        </p:spPr>
        <p:txBody>
          <a:bodyPr wrap="square" rtlCol="0">
            <a:spAutoFit/>
          </a:bodyPr>
          <a:lstStyle/>
          <a:p>
            <a:pPr marL="257175" indent="-257175">
              <a:lnSpc>
                <a:spcPct val="110000"/>
              </a:lnSpc>
              <a:buFont typeface="Arial"/>
              <a:buChar char="•"/>
            </a:pPr>
            <a:r>
              <a:rPr lang="en-US" sz="2200" dirty="0"/>
              <a:t>Most samples received by </a:t>
            </a:r>
            <a:r>
              <a:rPr lang="en-US" sz="2200" dirty="0" smtClean="0"/>
              <a:t>Nov 22</a:t>
            </a:r>
            <a:endParaRPr lang="en-US" sz="2200" dirty="0"/>
          </a:p>
          <a:p>
            <a:pPr marL="257175" indent="-257175">
              <a:lnSpc>
                <a:spcPct val="110000"/>
              </a:lnSpc>
              <a:buFont typeface="Arial"/>
              <a:buChar char="•"/>
            </a:pPr>
            <a:r>
              <a:rPr lang="en-US" sz="2200" dirty="0"/>
              <a:t>Averaged 80 </a:t>
            </a:r>
            <a:r>
              <a:rPr lang="en-US" sz="2200" dirty="0" smtClean="0"/>
              <a:t>samples/week </a:t>
            </a:r>
            <a:r>
              <a:rPr lang="en-US" sz="2200" dirty="0"/>
              <a:t>from </a:t>
            </a:r>
            <a:r>
              <a:rPr lang="en-US" sz="2200" dirty="0" smtClean="0"/>
              <a:t>Oct 12 </a:t>
            </a:r>
            <a:r>
              <a:rPr lang="en-US" sz="2200" dirty="0"/>
              <a:t>to </a:t>
            </a:r>
            <a:r>
              <a:rPr lang="en-US" sz="2200" dirty="0" smtClean="0"/>
              <a:t>Nov 15</a:t>
            </a:r>
          </a:p>
          <a:p>
            <a:pPr marL="257175" indent="-257175">
              <a:lnSpc>
                <a:spcPct val="110000"/>
              </a:lnSpc>
              <a:buFont typeface="Arial"/>
              <a:buChar char="•"/>
            </a:pPr>
            <a:r>
              <a:rPr lang="en-US" sz="2200" dirty="0" smtClean="0"/>
              <a:t>Median days for sample submission from sites to central lab: 7</a:t>
            </a:r>
            <a:endParaRPr lang="en-US" sz="2200" dirty="0"/>
          </a:p>
        </p:txBody>
      </p:sp>
      <p:sp>
        <p:nvSpPr>
          <p:cNvPr id="2" name="Slide Number Placeholder 1"/>
          <p:cNvSpPr>
            <a:spLocks noGrp="1"/>
          </p:cNvSpPr>
          <p:nvPr>
            <p:ph type="sldNum" sz="quarter" idx="12"/>
          </p:nvPr>
        </p:nvSpPr>
        <p:spPr/>
        <p:txBody>
          <a:bodyPr/>
          <a:lstStyle/>
          <a:p>
            <a:fld id="{D40871A9-28FF-440A-9C7F-9206B9538D02}" type="slidenum">
              <a:rPr lang="en-US" smtClean="0">
                <a:solidFill>
                  <a:prstClr val="black">
                    <a:tint val="75000"/>
                  </a:prstClr>
                </a:solidFill>
              </a:rPr>
              <a:pPr/>
              <a:t>16</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1869007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NCI-MATCH Laboratories Analyzed 87% </a:t>
            </a:r>
            <a:r>
              <a:rPr lang="en-US" dirty="0"/>
              <a:t>of Cases </a:t>
            </a:r>
          </a:p>
        </p:txBody>
      </p:sp>
      <p:sp>
        <p:nvSpPr>
          <p:cNvPr id="7"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014211002"/>
              </p:ext>
            </p:extLst>
          </p:nvPr>
        </p:nvGraphicFramePr>
        <p:xfrm>
          <a:off x="685800" y="2255832"/>
          <a:ext cx="7406905" cy="3139440"/>
        </p:xfrm>
        <a:graphic>
          <a:graphicData uri="http://schemas.openxmlformats.org/drawingml/2006/table">
            <a:tbl>
              <a:tblPr firstRow="1" bandRow="1">
                <a:tableStyleId>{3B4B98B0-60AC-42C2-AFA5-B58CD77FA1E5}</a:tableStyleId>
              </a:tblPr>
              <a:tblGrid>
                <a:gridCol w="3689061"/>
                <a:gridCol w="1264067"/>
                <a:gridCol w="1264067"/>
                <a:gridCol w="1189710"/>
              </a:tblGrid>
              <a:tr h="370840">
                <a:tc>
                  <a:txBody>
                    <a:bodyPr/>
                    <a:lstStyle/>
                    <a:p>
                      <a:pPr algn="l"/>
                      <a:r>
                        <a:rPr lang="en-US" sz="1800" b="0" dirty="0" smtClean="0"/>
                        <a:t>Reason</a:t>
                      </a:r>
                      <a:endParaRPr lang="en-US" sz="1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800" b="0" dirty="0" smtClean="0"/>
                        <a:t># Samples Not Analyzed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800" b="0" dirty="0" smtClean="0"/>
                        <a:t>% Samples </a:t>
                      </a:r>
                    </a:p>
                    <a:p>
                      <a:pPr algn="ctr"/>
                      <a:r>
                        <a:rPr lang="en-US" sz="1800" b="0" dirty="0" smtClean="0"/>
                        <a:t> (N=127)</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800" b="0" dirty="0" smtClean="0"/>
                        <a:t>Total % of </a:t>
                      </a:r>
                      <a:br>
                        <a:rPr lang="en-US" sz="1800" b="0" dirty="0" smtClean="0"/>
                      </a:br>
                      <a:r>
                        <a:rPr lang="en-US" sz="1800" b="0" dirty="0" smtClean="0"/>
                        <a:t>Samples</a:t>
                      </a:r>
                    </a:p>
                    <a:p>
                      <a:pPr algn="ctr"/>
                      <a:r>
                        <a:rPr lang="en-US" sz="1800" b="0" dirty="0" smtClean="0"/>
                        <a:t>(N=772)</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r>
              <a:tr h="370840">
                <a:tc>
                  <a:txBody>
                    <a:bodyPr/>
                    <a:lstStyle/>
                    <a:p>
                      <a:pPr algn="l"/>
                      <a:r>
                        <a:rPr lang="en-US" sz="1800" dirty="0" smtClean="0"/>
                        <a:t>No Viable</a:t>
                      </a:r>
                      <a:r>
                        <a:rPr lang="en-US" sz="1800" baseline="0" dirty="0" smtClean="0"/>
                        <a:t> Tumor</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800" dirty="0" smtClean="0"/>
                        <a:t>61</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48.0%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8.2%</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n-US" sz="1800" dirty="0" smtClean="0"/>
                        <a:t>Insufficient DNA/RNA</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800" dirty="0" smtClean="0"/>
                        <a:t>44</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34.6%</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5.9%</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en-US" sz="1800" dirty="0" smtClean="0"/>
                        <a:t>Insufficient Tumor % or No Tissue</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800" dirty="0" smtClean="0"/>
                        <a:t>10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7.8%</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1.3%</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n-US" sz="1800" dirty="0" smtClean="0"/>
                        <a:t>Tumor Gene Testing QC</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800" dirty="0" smtClean="0"/>
                        <a:t>9</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7.0%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1.2%</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l"/>
                      <a:r>
                        <a:rPr lang="en-US" sz="1800" dirty="0" smtClean="0">
                          <a:solidFill>
                            <a:schemeClr val="tx1"/>
                          </a:solidFill>
                        </a:rPr>
                        <a:t>Sample</a:t>
                      </a:r>
                      <a:r>
                        <a:rPr lang="en-US" sz="1800" baseline="0" dirty="0" smtClean="0">
                          <a:solidFill>
                            <a:schemeClr val="tx1"/>
                          </a:solidFill>
                        </a:rPr>
                        <a:t> Did Not Meet Protocol Req’s</a:t>
                      </a:r>
                      <a:endParaRPr lang="en-US" sz="18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800" dirty="0" smtClean="0"/>
                        <a:t>3</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2.3%</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t>0.4%</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lang="en-US" sz="1800" dirty="0" smtClean="0">
                          <a:solidFill>
                            <a:schemeClr val="tx1">
                              <a:lumMod val="75000"/>
                              <a:lumOff val="25000"/>
                            </a:schemeClr>
                          </a:solidFill>
                        </a:rPr>
                        <a:t>Total</a:t>
                      </a:r>
                      <a:endParaRPr lang="en-US" sz="1800" dirty="0">
                        <a:solidFill>
                          <a:schemeClr val="tx1">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1800" dirty="0" smtClean="0"/>
                        <a:t>127*</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Content Placeholder 2"/>
          <p:cNvSpPr txBox="1">
            <a:spLocks/>
          </p:cNvSpPr>
          <p:nvPr/>
        </p:nvSpPr>
        <p:spPr>
          <a:xfrm>
            <a:off x="562897" y="1112838"/>
            <a:ext cx="7971503" cy="1142994"/>
          </a:xfrm>
          <a:prstGeom prst="rect">
            <a:avLst/>
          </a:prstGeom>
        </p:spPr>
        <p:txBody>
          <a:bodyPr vert="horz" lIns="91440" tIns="45720" rIns="91440" bIns="45720" rtlCol="0">
            <a:normAutofit/>
          </a:bodyPr>
          <a:lstStyle>
            <a:lvl1pPr marL="257168" indent="-257168" algn="l" defTabSz="685783" rtl="0" eaLnBrk="1" latinLnBrk="0" hangingPunct="1">
              <a:lnSpc>
                <a:spcPct val="110000"/>
              </a:lnSpc>
              <a:spcBef>
                <a:spcPct val="20000"/>
              </a:spcBef>
              <a:spcAft>
                <a:spcPts val="450"/>
              </a:spcAft>
              <a:buFont typeface="Arial" panose="020B0604020202020204" pitchFamily="34" charset="0"/>
              <a:buChar char="•"/>
              <a:defRPr sz="24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557199" indent="-214308"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spcBef>
                <a:spcPts val="400"/>
              </a:spcBef>
              <a:spcAft>
                <a:spcPts val="400"/>
              </a:spcAft>
            </a:pPr>
            <a:r>
              <a:rPr lang="en-US" altLang="en-US" sz="2000" dirty="0" smtClean="0">
                <a:ea typeface="ＭＳ Ｐゴシック" pitchFamily="34" charset="-128"/>
              </a:rPr>
              <a:t>Rate is well within industry standard (≥80%)</a:t>
            </a:r>
          </a:p>
          <a:p>
            <a:pPr>
              <a:spcBef>
                <a:spcPts val="400"/>
              </a:spcBef>
              <a:spcAft>
                <a:spcPts val="400"/>
              </a:spcAft>
            </a:pPr>
            <a:r>
              <a:rPr lang="en-US" altLang="en-US" sz="2000" dirty="0">
                <a:ea typeface="ＭＳ Ｐゴシック" pitchFamily="34" charset="-128"/>
              </a:rPr>
              <a:t>S</a:t>
            </a:r>
            <a:r>
              <a:rPr lang="en-US" altLang="en-US" sz="2000" dirty="0" smtClean="0">
                <a:ea typeface="ＭＳ Ｐゴシック" pitchFamily="34" charset="-128"/>
              </a:rPr>
              <a:t>ample quality major reason for 94 cases not analyzed </a:t>
            </a:r>
          </a:p>
        </p:txBody>
      </p:sp>
      <p:sp>
        <p:nvSpPr>
          <p:cNvPr id="11" name="TextBox 10"/>
          <p:cNvSpPr txBox="1"/>
          <p:nvPr/>
        </p:nvSpPr>
        <p:spPr>
          <a:xfrm>
            <a:off x="5181600" y="5486400"/>
            <a:ext cx="2895600" cy="738664"/>
          </a:xfrm>
          <a:prstGeom prst="rect">
            <a:avLst/>
          </a:prstGeom>
          <a:noFill/>
          <a:ln>
            <a:solidFill>
              <a:srgbClr val="36318C"/>
            </a:solidFill>
          </a:ln>
        </p:spPr>
        <p:txBody>
          <a:bodyPr wrap="square" rtlCol="0">
            <a:spAutoFit/>
          </a:bodyPr>
          <a:lstStyle/>
          <a:p>
            <a:r>
              <a:rPr lang="en-US" sz="1400" dirty="0" smtClean="0"/>
              <a:t>739 </a:t>
            </a:r>
            <a:r>
              <a:rPr lang="en-US" sz="1400" dirty="0"/>
              <a:t>C</a:t>
            </a:r>
            <a:r>
              <a:rPr lang="en-US" sz="1400" dirty="0" smtClean="0"/>
              <a:t>ases with Samples Submitted</a:t>
            </a:r>
            <a:br>
              <a:rPr lang="en-US" sz="1400" dirty="0" smtClean="0"/>
            </a:br>
            <a:r>
              <a:rPr lang="en-US" sz="1400" u="sng" dirty="0" smtClean="0"/>
              <a:t>+33</a:t>
            </a:r>
            <a:r>
              <a:rPr lang="en-US" sz="1400" dirty="0" smtClean="0"/>
              <a:t> Cases Requiring 2</a:t>
            </a:r>
            <a:r>
              <a:rPr lang="en-US" sz="1400" baseline="30000" dirty="0" smtClean="0"/>
              <a:t>nd</a:t>
            </a:r>
            <a:r>
              <a:rPr lang="en-US" sz="1400" dirty="0" smtClean="0"/>
              <a:t> Biopsy</a:t>
            </a:r>
            <a:br>
              <a:rPr lang="en-US" sz="1400" dirty="0" smtClean="0"/>
            </a:br>
            <a:r>
              <a:rPr lang="en-US" sz="1400" dirty="0" smtClean="0"/>
              <a:t>772 Total Samples Submitted</a:t>
            </a:r>
            <a:endParaRPr lang="en-US" sz="1400" dirty="0"/>
          </a:p>
        </p:txBody>
      </p:sp>
      <p:sp>
        <p:nvSpPr>
          <p:cNvPr id="6" name="TextBox 5"/>
          <p:cNvSpPr txBox="1"/>
          <p:nvPr/>
        </p:nvSpPr>
        <p:spPr>
          <a:xfrm>
            <a:off x="685800" y="5486400"/>
            <a:ext cx="4038600" cy="369332"/>
          </a:xfrm>
          <a:prstGeom prst="rect">
            <a:avLst/>
          </a:prstGeom>
          <a:noFill/>
        </p:spPr>
        <p:txBody>
          <a:bodyPr wrap="square" rtlCol="0">
            <a:spAutoFit/>
          </a:bodyPr>
          <a:lstStyle/>
          <a:p>
            <a:r>
              <a:rPr lang="en-US" dirty="0" smtClean="0"/>
              <a:t>* Reason linked to individual sample sets</a:t>
            </a:r>
            <a:endParaRPr lang="en-US" dirty="0"/>
          </a:p>
        </p:txBody>
      </p:sp>
      <p:sp>
        <p:nvSpPr>
          <p:cNvPr id="3" name="Slide Number Placeholder 2"/>
          <p:cNvSpPr>
            <a:spLocks noGrp="1"/>
          </p:cNvSpPr>
          <p:nvPr>
            <p:ph type="sldNum" sz="quarter" idx="12"/>
          </p:nvPr>
        </p:nvSpPr>
        <p:spPr/>
        <p:txBody>
          <a:bodyPr/>
          <a:lstStyle/>
          <a:p>
            <a:fld id="{D40871A9-28FF-440A-9C7F-9206B9538D02}" type="slidenum">
              <a:rPr lang="en-US" smtClean="0">
                <a:solidFill>
                  <a:prstClr val="black">
                    <a:tint val="75000"/>
                  </a:prstClr>
                </a:solidFill>
              </a:rPr>
              <a:pPr/>
              <a:t>17</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2743079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NCI-MATCH Patient Cases Benefiting from Cytology </a:t>
            </a:r>
            <a:endParaRPr lang="en-US" dirty="0"/>
          </a:p>
        </p:txBody>
      </p:sp>
      <p:sp>
        <p:nvSpPr>
          <p:cNvPr id="3" name="Content Placeholder 2"/>
          <p:cNvSpPr>
            <a:spLocks noGrp="1"/>
          </p:cNvSpPr>
          <p:nvPr>
            <p:ph idx="1"/>
          </p:nvPr>
        </p:nvSpPr>
        <p:spPr>
          <a:xfrm>
            <a:off x="457200" y="1143006"/>
            <a:ext cx="8382000" cy="4983163"/>
          </a:xfrm>
        </p:spPr>
        <p:txBody>
          <a:bodyPr>
            <a:normAutofit/>
          </a:bodyPr>
          <a:lstStyle/>
          <a:p>
            <a:pPr>
              <a:lnSpc>
                <a:spcPct val="120000"/>
              </a:lnSpc>
            </a:pPr>
            <a:r>
              <a:rPr lang="en-US" sz="2200" dirty="0" smtClean="0"/>
              <a:t>Optional needle aspirate specimens submitted: 179/739 (24%)</a:t>
            </a:r>
          </a:p>
          <a:p>
            <a:pPr>
              <a:lnSpc>
                <a:spcPct val="120000"/>
              </a:lnSpc>
            </a:pPr>
            <a:r>
              <a:rPr lang="en-US" sz="2200" dirty="0" smtClean="0"/>
              <a:t>Cytology specimens with tumor present: 173/179 (97%)</a:t>
            </a:r>
            <a:endParaRPr lang="en-US" sz="2200" dirty="0"/>
          </a:p>
          <a:p>
            <a:pPr>
              <a:lnSpc>
                <a:spcPct val="120000"/>
              </a:lnSpc>
            </a:pPr>
            <a:r>
              <a:rPr lang="en-US" sz="2200" dirty="0" smtClean="0"/>
              <a:t>Patient cases where cytology was used for analysis when core was unusable: 19</a:t>
            </a:r>
            <a:endParaRPr lang="en-US" sz="2200" dirty="0"/>
          </a:p>
          <a:p>
            <a:pPr>
              <a:lnSpc>
                <a:spcPct val="120000"/>
              </a:lnSpc>
            </a:pPr>
            <a:r>
              <a:rPr lang="en-US" sz="2200" dirty="0" smtClean="0"/>
              <a:t>Predicted </a:t>
            </a:r>
            <a:r>
              <a:rPr lang="en-US" sz="2200" dirty="0"/>
              <a:t>contribution if all patients had cytology exam: </a:t>
            </a:r>
            <a:endParaRPr lang="en-US" sz="2200" dirty="0" smtClean="0"/>
          </a:p>
          <a:p>
            <a:pPr marL="739775" lvl="1" indent="-396875">
              <a:lnSpc>
                <a:spcPct val="120000"/>
              </a:lnSpc>
            </a:pPr>
            <a:r>
              <a:rPr lang="en-US" sz="2200" dirty="0" smtClean="0"/>
              <a:t>84 more patients (based upon salvage of 86% </a:t>
            </a:r>
            <a:r>
              <a:rPr lang="en-US" sz="2200" dirty="0"/>
              <a:t>of 94 </a:t>
            </a:r>
            <a:r>
              <a:rPr lang="en-US" sz="2200" dirty="0" smtClean="0"/>
              <a:t>cases not able to be analyzed)</a:t>
            </a:r>
          </a:p>
          <a:p>
            <a:pPr marL="739775" lvl="1" indent="-396875">
              <a:lnSpc>
                <a:spcPct val="120000"/>
              </a:lnSpc>
            </a:pPr>
            <a:r>
              <a:rPr lang="en-US" sz="2200" dirty="0" smtClean="0"/>
              <a:t>Complete tumor testing for 729/739 (98.6%) </a:t>
            </a:r>
          </a:p>
          <a:p>
            <a:pPr marL="1143000" lvl="2" indent="-393700">
              <a:lnSpc>
                <a:spcPct val="120000"/>
              </a:lnSpc>
            </a:pPr>
            <a:r>
              <a:rPr lang="en-US" sz="2200" dirty="0" smtClean="0"/>
              <a:t>Rather than 645/739 (87%)</a:t>
            </a:r>
            <a:endParaRPr lang="en-US" dirty="0" smtClean="0"/>
          </a:p>
          <a:p>
            <a:endParaRPr lang="en-US" dirty="0"/>
          </a:p>
        </p:txBody>
      </p:sp>
      <p:sp>
        <p:nvSpPr>
          <p:cNvPr id="6" name="Slide Number Placeholder 5"/>
          <p:cNvSpPr>
            <a:spLocks noGrp="1"/>
          </p:cNvSpPr>
          <p:nvPr>
            <p:ph type="sldNum" sz="quarter" idx="12"/>
          </p:nvPr>
        </p:nvSpPr>
        <p:spPr/>
        <p:txBody>
          <a:bodyPr/>
          <a:lstStyle/>
          <a:p>
            <a:fld id="{D40871A9-28FF-440A-9C7F-9206B9538D02}" type="slidenum">
              <a:rPr lang="en-US" smtClean="0">
                <a:solidFill>
                  <a:prstClr val="black">
                    <a:tint val="75000"/>
                  </a:prstClr>
                </a:solidFill>
              </a:rPr>
              <a:pPr/>
              <a:t>18</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2845669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NCI-MATCH Biopsy-related Adverse </a:t>
            </a:r>
            <a:r>
              <a:rPr lang="en-US" dirty="0" smtClean="0"/>
              <a:t>Events (AE)</a:t>
            </a:r>
            <a:endParaRPr lang="en-US" dirty="0"/>
          </a:p>
        </p:txBody>
      </p:sp>
      <p:sp>
        <p:nvSpPr>
          <p:cNvPr id="3" name="Content Placeholder 2"/>
          <p:cNvSpPr>
            <a:spLocks noGrp="1"/>
          </p:cNvSpPr>
          <p:nvPr>
            <p:ph idx="1"/>
          </p:nvPr>
        </p:nvSpPr>
        <p:spPr>
          <a:xfrm>
            <a:off x="6934200" y="1143006"/>
            <a:ext cx="1752600" cy="4983163"/>
          </a:xfrm>
        </p:spPr>
        <p:txBody>
          <a:bodyPr>
            <a:normAutofit/>
          </a:bodyPr>
          <a:lstStyle/>
          <a:p>
            <a:pPr marL="0" indent="0">
              <a:spcAft>
                <a:spcPts val="1200"/>
              </a:spcAft>
              <a:buNone/>
            </a:pPr>
            <a:r>
              <a:rPr lang="en-US" sz="2000" dirty="0" smtClean="0"/>
              <a:t>Biopsy data submitted for 659 cases</a:t>
            </a:r>
          </a:p>
          <a:p>
            <a:pPr marL="0" indent="0">
              <a:spcAft>
                <a:spcPts val="1200"/>
              </a:spcAft>
              <a:buNone/>
            </a:pPr>
            <a:r>
              <a:rPr lang="en-US" sz="2000" dirty="0" smtClean="0"/>
              <a:t>AEs reported for 17 cases (2.6%)</a:t>
            </a:r>
            <a:endParaRPr lang="en-US" sz="2000" dirty="0"/>
          </a:p>
          <a:p>
            <a:pPr marL="0" indent="0">
              <a:spcAft>
                <a:spcPts val="1200"/>
              </a:spcAft>
              <a:buNone/>
            </a:pPr>
            <a:r>
              <a:rPr lang="en-US" sz="2000" dirty="0" smtClean="0"/>
              <a:t>No grade 4 or grade 5 AEs </a:t>
            </a:r>
            <a:endParaRPr lang="en-US" sz="2000" dirty="0"/>
          </a:p>
        </p:txBody>
      </p:sp>
      <p:sp>
        <p:nvSpPr>
          <p:cNvPr id="5" name="Date Placeholder 4"/>
          <p:cNvSpPr>
            <a:spLocks noGrp="1"/>
          </p:cNvSpPr>
          <p:nvPr>
            <p:ph type="dt" sz="half" idx="2"/>
          </p:nvPr>
        </p:nvSpPr>
        <p:spPr/>
        <p:txBody>
          <a:bodyPr/>
          <a:lstStyle/>
          <a:p>
            <a:r>
              <a:rPr lang="en-US" dirty="0" smtClean="0"/>
              <a:t>05/06/2016</a:t>
            </a:r>
            <a:endParaRPr lang="en-US" dirty="0"/>
          </a:p>
        </p:txBody>
      </p:sp>
      <p:graphicFrame>
        <p:nvGraphicFramePr>
          <p:cNvPr id="6" name="Content Placeholder 6"/>
          <p:cNvGraphicFramePr>
            <a:graphicFrameLocks/>
          </p:cNvGraphicFramePr>
          <p:nvPr>
            <p:extLst>
              <p:ext uri="{D42A27DB-BD31-4B8C-83A1-F6EECF244321}">
                <p14:modId xmlns:p14="http://schemas.microsoft.com/office/powerpoint/2010/main" val="1333735458"/>
              </p:ext>
            </p:extLst>
          </p:nvPr>
        </p:nvGraphicFramePr>
        <p:xfrm>
          <a:off x="457200" y="1143006"/>
          <a:ext cx="6248400" cy="4876800"/>
        </p:xfrm>
        <a:graphic>
          <a:graphicData uri="http://schemas.openxmlformats.org/drawingml/2006/table">
            <a:tbl>
              <a:tblPr firstRow="1" firstCol="1" bandRow="1"/>
              <a:tblGrid>
                <a:gridCol w="3579429"/>
                <a:gridCol w="838200"/>
                <a:gridCol w="990600"/>
                <a:gridCol w="840171"/>
              </a:tblGrid>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8F8F8"/>
                    </a:solidFill>
                  </a:tcPr>
                </a:tc>
                <a:tc gridSpan="3">
                  <a:txBody>
                    <a:bodyPr/>
                    <a:lstStyle/>
                    <a:p>
                      <a:pPr marL="0" marR="0" algn="ctr">
                        <a:spcBef>
                          <a:spcPts val="0"/>
                        </a:spcBef>
                        <a:spcAft>
                          <a:spcPts val="0"/>
                        </a:spcAft>
                      </a:pPr>
                      <a:r>
                        <a:rPr lang="en-US" sz="20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Grade</a:t>
                      </a:r>
                      <a:endParaRPr lang="en-US" sz="2000" u="none"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hMerge="1">
                  <a:txBody>
                    <a:bodyPr/>
                    <a:lstStyle/>
                    <a:p>
                      <a:endParaRPr lang="en-US"/>
                    </a:p>
                  </a:txBody>
                  <a:tcPr/>
                </a:tc>
                <a:tc hMerge="1">
                  <a:txBody>
                    <a:bodyPr/>
                    <a:lstStyle/>
                    <a:p>
                      <a:endParaRPr lang="en-US"/>
                    </a:p>
                  </a:txBody>
                  <a:tcPr/>
                </a:tc>
              </a:tr>
              <a:tr h="190500">
                <a:tc>
                  <a:txBody>
                    <a:bodyPr/>
                    <a:lstStyle/>
                    <a:p>
                      <a:endParaRPr lang="en-US" sz="2000" dirty="0">
                        <a:effectLst/>
                        <a:latin typeface="Cambria" panose="020405030504060302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algn="r">
                        <a:spcBef>
                          <a:spcPts val="0"/>
                        </a:spcBef>
                        <a:spcAft>
                          <a:spcPts val="0"/>
                        </a:spcAft>
                      </a:pPr>
                      <a:r>
                        <a:rPr lang="en-US" sz="20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u="none"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algn="r">
                        <a:spcBef>
                          <a:spcPts val="0"/>
                        </a:spcBef>
                        <a:spcAft>
                          <a:spcPts val="0"/>
                        </a:spcAft>
                      </a:pPr>
                      <a:r>
                        <a:rPr lang="en-US" sz="20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2000" u="none"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algn="r">
                        <a:spcBef>
                          <a:spcPts val="0"/>
                        </a:spcBef>
                        <a:spcAft>
                          <a:spcPts val="0"/>
                        </a:spcAft>
                      </a:pPr>
                      <a:r>
                        <a:rPr lang="en-US" sz="20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2000" u="none"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Abdominal pain</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Anemia</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Bleeding, post biopsy</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Bloating</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Duodenal obstruction</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Dyspnea</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Hematoma</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Hepatic pain</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Hypertension</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Pain of skin</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Pneumothorax</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Postoperative hemorrhage</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Supraventricular tachycardia</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Worst </a:t>
                      </a:r>
                      <a:r>
                        <a:rPr lang="en-US" sz="2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degree</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Slide Number Placeholder 7"/>
          <p:cNvSpPr>
            <a:spLocks noGrp="1"/>
          </p:cNvSpPr>
          <p:nvPr>
            <p:ph type="sldNum" sz="quarter" idx="12"/>
          </p:nvPr>
        </p:nvSpPr>
        <p:spPr/>
        <p:txBody>
          <a:bodyPr/>
          <a:lstStyle/>
          <a:p>
            <a:fld id="{D40871A9-28FF-440A-9C7F-9206B9538D02}"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1484324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NCI-MATCH Interim Analysis</a:t>
            </a:r>
            <a:endParaRPr lang="en-US" dirty="0"/>
          </a:p>
        </p:txBody>
      </p:sp>
      <p:sp>
        <p:nvSpPr>
          <p:cNvPr id="3" name="Content Placeholder 2"/>
          <p:cNvSpPr>
            <a:spLocks noGrp="1"/>
          </p:cNvSpPr>
          <p:nvPr>
            <p:ph idx="1"/>
          </p:nvPr>
        </p:nvSpPr>
        <p:spPr>
          <a:xfrm>
            <a:off x="457200" y="990600"/>
            <a:ext cx="8229600" cy="4495802"/>
          </a:xfrm>
        </p:spPr>
        <p:txBody>
          <a:bodyPr>
            <a:noAutofit/>
          </a:bodyPr>
          <a:lstStyle/>
          <a:p>
            <a:pPr>
              <a:spcBef>
                <a:spcPts val="225"/>
              </a:spcBef>
              <a:spcAft>
                <a:spcPts val="600"/>
              </a:spcAft>
            </a:pPr>
            <a:r>
              <a:rPr lang="en-US" dirty="0" smtClean="0"/>
              <a:t>Due to the uniqueness of the trial, early scientific review was built into the protocol design </a:t>
            </a:r>
          </a:p>
          <a:p>
            <a:pPr>
              <a:spcBef>
                <a:spcPts val="225"/>
              </a:spcBef>
              <a:spcAft>
                <a:spcPts val="600"/>
              </a:spcAft>
            </a:pPr>
            <a:r>
              <a:rPr lang="en-US" dirty="0" smtClean="0">
                <a:latin typeface="Arial"/>
                <a:ea typeface="ＭＳ Ｐゴシック" charset="0"/>
              </a:rPr>
              <a:t>From the protocol:</a:t>
            </a:r>
            <a:endParaRPr lang="en-US" dirty="0" smtClean="0"/>
          </a:p>
          <a:p>
            <a:pPr marL="642920" lvl="2" indent="0">
              <a:buNone/>
            </a:pPr>
            <a:r>
              <a:rPr lang="en-US" dirty="0" smtClean="0"/>
              <a:t>“Given a number of unknown aspects about this study (e.g. prevalence of specific alterations), after 500 patients are screened the design will be reassessed to assure its appropriateness. An analysis of the distributions of actionable alterations and of tumor types, both overall and within treatment subprotocols, will be performed….”</a:t>
            </a:r>
          </a:p>
          <a:p>
            <a:r>
              <a:rPr lang="en-US" dirty="0" smtClean="0"/>
              <a:t>Data as of March 9, 2016, are included in this analysis</a:t>
            </a:r>
            <a:endParaRPr lang="en-US" dirty="0"/>
          </a:p>
        </p:txBody>
      </p:sp>
      <p:sp>
        <p:nvSpPr>
          <p:cNvPr id="4" name="Slide Number Placeholder 3"/>
          <p:cNvSpPr>
            <a:spLocks noGrp="1"/>
          </p:cNvSpPr>
          <p:nvPr>
            <p:ph type="sldNum" sz="quarter" idx="12"/>
          </p:nvPr>
        </p:nvSpPr>
        <p:spPr/>
        <p:txBody>
          <a:bodyPr/>
          <a:lstStyle/>
          <a:p>
            <a:fld id="{D40871A9-28FF-440A-9C7F-9206B9538D02}" type="slidenum">
              <a:rPr lang="en-US" smtClean="0">
                <a:solidFill>
                  <a:prstClr val="black">
                    <a:tint val="75000"/>
                  </a:prstClr>
                </a:solidFill>
              </a:rPr>
              <a:pPr/>
              <a:t>2</a:t>
            </a:fld>
            <a:endParaRPr lang="en-US" dirty="0">
              <a:solidFill>
                <a:prstClr val="black">
                  <a:tint val="75000"/>
                </a:prstClr>
              </a:solidFill>
            </a:endParaRPr>
          </a:p>
        </p:txBody>
      </p:sp>
      <p:sp>
        <p:nvSpPr>
          <p:cNvPr id="5" name="Date Placeholder 4"/>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2596437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577059080"/>
              </p:ext>
            </p:extLst>
          </p:nvPr>
        </p:nvGraphicFramePr>
        <p:xfrm>
          <a:off x="1752600" y="1143000"/>
          <a:ext cx="5943600" cy="4800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itle 1"/>
          <p:cNvSpPr txBox="1">
            <a:spLocks/>
          </p:cNvSpPr>
          <p:nvPr/>
        </p:nvSpPr>
        <p:spPr>
          <a:xfrm>
            <a:off x="457199" y="274638"/>
            <a:ext cx="8610601" cy="563562"/>
          </a:xfrm>
          <a:prstGeom prst="rect">
            <a:avLst/>
          </a:prstGeom>
        </p:spPr>
        <p:txBody>
          <a:bodyPr vert="horz" lIns="91440" tIns="45720" rIns="91440" bIns="45720" rtlCol="0" anchor="ctr">
            <a:noAutofit/>
          </a:bodyPr>
          <a:lstStyle>
            <a:lvl1pPr algn="l" defTabSz="685783" rtl="0" eaLnBrk="1" latinLnBrk="0" hangingPunct="1">
              <a:spcBef>
                <a:spcPct val="0"/>
              </a:spcBef>
              <a:buNone/>
              <a:defRPr sz="2550" b="1" kern="1200" baseline="0">
                <a:solidFill>
                  <a:schemeClr val="tx1">
                    <a:lumMod val="65000"/>
                    <a:lumOff val="35000"/>
                  </a:schemeClr>
                </a:solidFill>
                <a:latin typeface="Arial" panose="020B0604020202020204" pitchFamily="34" charset="0"/>
                <a:ea typeface="+mj-ea"/>
                <a:cs typeface="Arial" panose="020B0604020202020204" pitchFamily="34" charset="0"/>
              </a:defRPr>
            </a:lvl1pPr>
          </a:lstStyle>
          <a:p>
            <a:r>
              <a:rPr lang="en-US" dirty="0" smtClean="0"/>
              <a:t>NCI-MATCH Laboratory Bottleneck Caused by High Accrual</a:t>
            </a:r>
            <a:endParaRPr lang="en-US" dirty="0"/>
          </a:p>
        </p:txBody>
      </p:sp>
      <p:sp>
        <p:nvSpPr>
          <p:cNvPr id="4" name="Slide Number Placeholder 3"/>
          <p:cNvSpPr>
            <a:spLocks noGrp="1"/>
          </p:cNvSpPr>
          <p:nvPr>
            <p:ph type="sldNum" sz="quarter" idx="12"/>
          </p:nvPr>
        </p:nvSpPr>
        <p:spPr/>
        <p:txBody>
          <a:bodyPr/>
          <a:lstStyle/>
          <a:p>
            <a:fld id="{D40871A9-28FF-440A-9C7F-9206B9538D02}" type="slidenum">
              <a:rPr lang="en-US" smtClean="0">
                <a:solidFill>
                  <a:prstClr val="black">
                    <a:tint val="75000"/>
                  </a:prstClr>
                </a:solidFill>
              </a:rPr>
              <a:pPr/>
              <a:t>20</a:t>
            </a:fld>
            <a:endParaRPr lang="en-US" dirty="0">
              <a:solidFill>
                <a:prstClr val="black">
                  <a:tint val="75000"/>
                </a:prstClr>
              </a:solidFill>
            </a:endParaRPr>
          </a:p>
        </p:txBody>
      </p:sp>
      <p:sp>
        <p:nvSpPr>
          <p:cNvPr id="5" name="Date Placeholder 4"/>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30712982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563562"/>
          </a:xfrm>
        </p:spPr>
        <p:txBody>
          <a:bodyPr/>
          <a:lstStyle/>
          <a:p>
            <a:r>
              <a:rPr lang="en-US" sz="2450" dirty="0"/>
              <a:t>NCI-MATCH Laboratory Expansion to Handle Expected Demand and Improve Turn-around Times (TAT</a:t>
            </a:r>
            <a:r>
              <a:rPr lang="en-US" sz="2450" dirty="0" smtClean="0"/>
              <a:t>)</a:t>
            </a:r>
            <a:endParaRPr lang="en-US" sz="2450" dirty="0"/>
          </a:p>
        </p:txBody>
      </p:sp>
      <p:sp>
        <p:nvSpPr>
          <p:cNvPr id="4" name="Slide Number Placeholder 3"/>
          <p:cNvSpPr>
            <a:spLocks noGrp="1"/>
          </p:cNvSpPr>
          <p:nvPr>
            <p:ph type="sldNum" sz="quarter" idx="12"/>
          </p:nvPr>
        </p:nvSpPr>
        <p:spPr/>
        <p:txBody>
          <a:bodyPr/>
          <a:lstStyle/>
          <a:p>
            <a:fld id="{D40871A9-28FF-440A-9C7F-9206B9538D02}" type="slidenum">
              <a:rPr lang="en-US" smtClean="0">
                <a:solidFill>
                  <a:prstClr val="black">
                    <a:tint val="75000"/>
                  </a:prstClr>
                </a:solidFill>
              </a:rPr>
              <a:pPr/>
              <a:t>21</a:t>
            </a:fld>
            <a:endParaRPr lang="en-US" dirty="0">
              <a:solidFill>
                <a:prstClr val="black">
                  <a:tint val="75000"/>
                </a:prstClr>
              </a:solidFill>
            </a:endParaRPr>
          </a:p>
        </p:txBody>
      </p:sp>
      <p:sp>
        <p:nvSpPr>
          <p:cNvPr id="5" name="Date Placeholder 4"/>
          <p:cNvSpPr>
            <a:spLocks noGrp="1"/>
          </p:cNvSpPr>
          <p:nvPr>
            <p:ph type="dt" sz="half" idx="2"/>
          </p:nvPr>
        </p:nvSpPr>
        <p:spPr/>
        <p:txBody>
          <a:bodyPr/>
          <a:lstStyle/>
          <a:p>
            <a:pPr algn="r"/>
            <a:r>
              <a:rPr lang="en-US" dirty="0" smtClean="0"/>
              <a:t>05/06/2016</a:t>
            </a:r>
            <a:endParaRPr lang="en-US" dirty="0"/>
          </a:p>
        </p:txBody>
      </p:sp>
      <p:graphicFrame>
        <p:nvGraphicFramePr>
          <p:cNvPr id="6" name="Diagram 5"/>
          <p:cNvGraphicFramePr/>
          <p:nvPr>
            <p:extLst>
              <p:ext uri="{D42A27DB-BD31-4B8C-83A1-F6EECF244321}">
                <p14:modId xmlns:p14="http://schemas.microsoft.com/office/powerpoint/2010/main" val="384900991"/>
              </p:ext>
            </p:extLst>
          </p:nvPr>
        </p:nvGraphicFramePr>
        <p:xfrm>
          <a:off x="914400" y="611459"/>
          <a:ext cx="7486650" cy="4060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98064" y="4445021"/>
            <a:ext cx="1280970" cy="590360"/>
          </a:xfrm>
          <a:prstGeom prst="rect">
            <a:avLst/>
          </a:prstGeom>
        </p:spPr>
      </p:pic>
      <p:graphicFrame>
        <p:nvGraphicFramePr>
          <p:cNvPr id="8" name="Diagram 7"/>
          <p:cNvGraphicFramePr/>
          <p:nvPr>
            <p:extLst>
              <p:ext uri="{D42A27DB-BD31-4B8C-83A1-F6EECF244321}">
                <p14:modId xmlns:p14="http://schemas.microsoft.com/office/powerpoint/2010/main" val="2134871732"/>
              </p:ext>
            </p:extLst>
          </p:nvPr>
        </p:nvGraphicFramePr>
        <p:xfrm>
          <a:off x="-297352" y="3453860"/>
          <a:ext cx="5438833" cy="27432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Right Arrow 8"/>
          <p:cNvSpPr/>
          <p:nvPr/>
        </p:nvSpPr>
        <p:spPr>
          <a:xfrm>
            <a:off x="6682279" y="4639554"/>
            <a:ext cx="332509" cy="266008"/>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0" name="Right Arrow 9"/>
          <p:cNvSpPr/>
          <p:nvPr/>
        </p:nvSpPr>
        <p:spPr>
          <a:xfrm>
            <a:off x="4883265" y="4624165"/>
            <a:ext cx="311555" cy="266008"/>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1" name="TextBox 14"/>
          <p:cNvSpPr txBox="1"/>
          <p:nvPr/>
        </p:nvSpPr>
        <p:spPr>
          <a:xfrm>
            <a:off x="7082376" y="4572503"/>
            <a:ext cx="1596976"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t>TAT ≤ 14 days</a:t>
            </a:r>
            <a:endParaRPr lang="en-US" sz="2000" b="1" dirty="0"/>
          </a:p>
        </p:txBody>
      </p:sp>
      <p:sp>
        <p:nvSpPr>
          <p:cNvPr id="12" name="TextBox 15"/>
          <p:cNvSpPr txBox="1"/>
          <p:nvPr/>
        </p:nvSpPr>
        <p:spPr>
          <a:xfrm>
            <a:off x="5039042" y="5030069"/>
            <a:ext cx="211576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t>Ticketing &amp; Tracking Software</a:t>
            </a:r>
            <a:endParaRPr lang="en-US" b="1" dirty="0"/>
          </a:p>
        </p:txBody>
      </p:sp>
      <p:pic>
        <p:nvPicPr>
          <p:cNvPr id="13" name="Picture 1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470791" y="2920172"/>
            <a:ext cx="1267860" cy="1267860"/>
          </a:xfrm>
          <a:prstGeom prst="rect">
            <a:avLst/>
          </a:prstGeom>
          <a:noFill/>
          <a:ln w="76200">
            <a:solidFill>
              <a:srgbClr val="7030A0"/>
            </a:solidFill>
          </a:ln>
        </p:spPr>
      </p:pic>
      <p:sp>
        <p:nvSpPr>
          <p:cNvPr id="14" name="Curved Left Arrow 13"/>
          <p:cNvSpPr/>
          <p:nvPr/>
        </p:nvSpPr>
        <p:spPr>
          <a:xfrm>
            <a:off x="7014886" y="2364400"/>
            <a:ext cx="801485" cy="2307811"/>
          </a:xfrm>
          <a:prstGeom prst="curved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5" name="Curved Right Arrow 14"/>
          <p:cNvSpPr/>
          <p:nvPr/>
        </p:nvSpPr>
        <p:spPr>
          <a:xfrm>
            <a:off x="4562296" y="2886691"/>
            <a:ext cx="641937" cy="1428750"/>
          </a:xfrm>
          <a:prstGeom prst="curved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pic>
        <p:nvPicPr>
          <p:cNvPr id="16" name="Picture 1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736184" y="5024539"/>
            <a:ext cx="429681" cy="429681"/>
          </a:xfrm>
          <a:prstGeom prst="rect">
            <a:avLst/>
          </a:prstGeom>
        </p:spPr>
      </p:pic>
    </p:spTree>
    <p:extLst>
      <p:ext uri="{BB962C8B-B14F-4D97-AF65-F5344CB8AC3E}">
        <p14:creationId xmlns:p14="http://schemas.microsoft.com/office/powerpoint/2010/main" val="1558982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NCI-MATCH Changes Underway</a:t>
            </a:r>
            <a:endParaRPr lang="en-US" dirty="0"/>
          </a:p>
        </p:txBody>
      </p:sp>
      <p:sp>
        <p:nvSpPr>
          <p:cNvPr id="3" name="Content Placeholder 2"/>
          <p:cNvSpPr>
            <a:spLocks noGrp="1"/>
          </p:cNvSpPr>
          <p:nvPr>
            <p:ph idx="1"/>
          </p:nvPr>
        </p:nvSpPr>
        <p:spPr>
          <a:xfrm>
            <a:off x="457200" y="1117612"/>
            <a:ext cx="8229600" cy="4983163"/>
          </a:xfrm>
        </p:spPr>
        <p:txBody>
          <a:bodyPr>
            <a:noAutofit/>
          </a:bodyPr>
          <a:lstStyle/>
          <a:p>
            <a:pPr marL="298450" indent="-298450">
              <a:spcBef>
                <a:spcPts val="0"/>
              </a:spcBef>
            </a:pPr>
            <a:r>
              <a:rPr lang="en-US" sz="2000" dirty="0" smtClean="0"/>
              <a:t>Main </a:t>
            </a:r>
            <a:r>
              <a:rPr lang="en-US" sz="2000" dirty="0"/>
              <a:t>changes:</a:t>
            </a:r>
          </a:p>
          <a:p>
            <a:pPr marL="855663" lvl="1" indent="-357188">
              <a:spcBef>
                <a:spcPts val="0"/>
              </a:spcBef>
            </a:pPr>
            <a:r>
              <a:rPr lang="en-US" sz="2000" dirty="0"/>
              <a:t>Increase </a:t>
            </a:r>
            <a:r>
              <a:rPr lang="en-US" sz="2000" dirty="0" smtClean="0"/>
              <a:t>in screening </a:t>
            </a:r>
            <a:r>
              <a:rPr lang="en-US" sz="2000" dirty="0"/>
              <a:t>goal to </a:t>
            </a:r>
            <a:r>
              <a:rPr lang="en-US" sz="2000" dirty="0" smtClean="0"/>
              <a:t>5,000 </a:t>
            </a:r>
            <a:r>
              <a:rPr lang="en-US" sz="2000" dirty="0"/>
              <a:t>patients</a:t>
            </a:r>
          </a:p>
          <a:p>
            <a:pPr marL="855663" lvl="1" indent="-357188">
              <a:spcBef>
                <a:spcPts val="0"/>
              </a:spcBef>
            </a:pPr>
            <a:r>
              <a:rPr lang="en-US" sz="2000" dirty="0" smtClean="0"/>
              <a:t>Increase in number </a:t>
            </a:r>
            <a:r>
              <a:rPr lang="en-US" sz="2000" dirty="0"/>
              <a:t>of arms (24 by late May, planned already)</a:t>
            </a:r>
          </a:p>
          <a:p>
            <a:pPr marL="1371600" lvl="2" indent="-357188">
              <a:spcBef>
                <a:spcPts val="0"/>
              </a:spcBef>
            </a:pPr>
            <a:r>
              <a:rPr lang="en-US" sz="2000" dirty="0"/>
              <a:t>Match rate expected to be </a:t>
            </a:r>
            <a:r>
              <a:rPr lang="en-US" sz="2000" dirty="0" smtClean="0"/>
              <a:t>23% overall</a:t>
            </a:r>
          </a:p>
          <a:p>
            <a:pPr marL="855663" lvl="1" indent="-357188">
              <a:spcBef>
                <a:spcPts val="0"/>
              </a:spcBef>
            </a:pPr>
            <a:r>
              <a:rPr lang="en-US" sz="2000" dirty="0" smtClean="0"/>
              <a:t>Greater </a:t>
            </a:r>
            <a:r>
              <a:rPr lang="en-US" sz="2000" dirty="0"/>
              <a:t>focus on communication to influence patient selection</a:t>
            </a:r>
          </a:p>
          <a:p>
            <a:pPr marL="855663" lvl="1" indent="-357188">
              <a:spcBef>
                <a:spcPts val="0"/>
              </a:spcBef>
            </a:pPr>
            <a:r>
              <a:rPr lang="en-US" sz="2000" dirty="0"/>
              <a:t>Expansion of analytical capacity to accelerate </a:t>
            </a:r>
            <a:r>
              <a:rPr lang="en-US" sz="2000" dirty="0" smtClean="0"/>
              <a:t>return of results for patients</a:t>
            </a:r>
            <a:endParaRPr lang="en-US" sz="2000" dirty="0"/>
          </a:p>
          <a:p>
            <a:pPr marL="357188" indent="-357188">
              <a:spcBef>
                <a:spcPts val="0"/>
              </a:spcBef>
            </a:pPr>
            <a:r>
              <a:rPr lang="en-US" sz="2000" dirty="0" smtClean="0"/>
              <a:t>Other changes:</a:t>
            </a:r>
          </a:p>
          <a:p>
            <a:pPr marL="862013" lvl="1" indent="-352425">
              <a:spcAft>
                <a:spcPts val="0"/>
              </a:spcAft>
            </a:pPr>
            <a:r>
              <a:rPr lang="en-US" sz="2000" dirty="0"/>
              <a:t>Mandating needle aspiration in all cases</a:t>
            </a:r>
          </a:p>
          <a:p>
            <a:pPr marL="862013" lvl="1" indent="-352425">
              <a:spcAft>
                <a:spcPts val="0"/>
              </a:spcAft>
            </a:pPr>
            <a:r>
              <a:rPr lang="en-US" sz="2000" dirty="0" smtClean="0"/>
              <a:t>Allowance of tumor samples obtained up to six months prior to registration</a:t>
            </a:r>
          </a:p>
          <a:p>
            <a:pPr marL="862013" lvl="1" indent="-352425">
              <a:spcAft>
                <a:spcPts val="0"/>
              </a:spcAft>
            </a:pPr>
            <a:r>
              <a:rPr lang="en-US" sz="2000" dirty="0" smtClean="0"/>
              <a:t>Allowance </a:t>
            </a:r>
            <a:r>
              <a:rPr lang="en-US" sz="2000" dirty="0"/>
              <a:t>of data from other genetic platforms </a:t>
            </a:r>
          </a:p>
          <a:p>
            <a:pPr marL="862013" lvl="1" indent="-352425">
              <a:spcAft>
                <a:spcPts val="0"/>
              </a:spcAft>
            </a:pPr>
            <a:endParaRPr lang="en-US" sz="2000" dirty="0" smtClean="0"/>
          </a:p>
        </p:txBody>
      </p:sp>
      <p:sp>
        <p:nvSpPr>
          <p:cNvPr id="7" name="Slide Number Placeholder 6"/>
          <p:cNvSpPr>
            <a:spLocks noGrp="1"/>
          </p:cNvSpPr>
          <p:nvPr>
            <p:ph type="sldNum" sz="quarter" idx="12"/>
          </p:nvPr>
        </p:nvSpPr>
        <p:spPr/>
        <p:txBody>
          <a:bodyPr/>
          <a:lstStyle/>
          <a:p>
            <a:fld id="{D40871A9-28FF-440A-9C7F-9206B9538D02}" type="slidenum">
              <a:rPr lang="en-US" smtClean="0">
                <a:solidFill>
                  <a:prstClr val="black">
                    <a:tint val="75000"/>
                  </a:prstClr>
                </a:solidFill>
              </a:rPr>
              <a:pPr/>
              <a:t>22</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1473186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NCI-MATCH Conclusions from the Interim Analysis</a:t>
            </a:r>
            <a:endParaRPr lang="en-US" dirty="0"/>
          </a:p>
        </p:txBody>
      </p:sp>
      <p:sp>
        <p:nvSpPr>
          <p:cNvPr id="3" name="Content Placeholder 2"/>
          <p:cNvSpPr>
            <a:spLocks noGrp="1"/>
          </p:cNvSpPr>
          <p:nvPr>
            <p:ph idx="1"/>
          </p:nvPr>
        </p:nvSpPr>
        <p:spPr>
          <a:xfrm>
            <a:off x="457200" y="1143006"/>
            <a:ext cx="8305800" cy="4983163"/>
          </a:xfrm>
        </p:spPr>
        <p:txBody>
          <a:bodyPr>
            <a:noAutofit/>
          </a:bodyPr>
          <a:lstStyle/>
          <a:p>
            <a:pPr marL="457200" indent="-457200">
              <a:lnSpc>
                <a:spcPct val="130000"/>
              </a:lnSpc>
              <a:spcBef>
                <a:spcPts val="0"/>
              </a:spcBef>
              <a:buFont typeface="+mj-lt"/>
              <a:buAutoNum type="arabicPeriod"/>
            </a:pPr>
            <a:r>
              <a:rPr lang="en-US" sz="2300" dirty="0" smtClean="0"/>
              <a:t>A trial of therapy based on genetic characteristics of the tumor is feasible </a:t>
            </a:r>
            <a:r>
              <a:rPr lang="en-US" sz="2300" dirty="0" smtClean="0"/>
              <a:t>on a national scale in </a:t>
            </a:r>
            <a:r>
              <a:rPr lang="en-US" sz="2300" dirty="0" smtClean="0"/>
              <a:t>the </a:t>
            </a:r>
            <a:r>
              <a:rPr lang="en-US" sz="2300" dirty="0" smtClean="0"/>
              <a:t>NCI-sponsored networks</a:t>
            </a:r>
            <a:endParaRPr lang="en-US" sz="2300" dirty="0" smtClean="0"/>
          </a:p>
          <a:p>
            <a:pPr marL="800100" lvl="1" indent="-342900">
              <a:lnSpc>
                <a:spcPct val="130000"/>
              </a:lnSpc>
              <a:spcBef>
                <a:spcPts val="0"/>
              </a:spcBef>
            </a:pPr>
            <a:r>
              <a:rPr lang="en-US" sz="2300" dirty="0" smtClean="0"/>
              <a:t>Unprecedented with registration higher </a:t>
            </a:r>
            <a:r>
              <a:rPr lang="en-US" sz="2300" dirty="0"/>
              <a:t>than for any other NCTN trial to date</a:t>
            </a:r>
          </a:p>
          <a:p>
            <a:pPr marL="457200" indent="-457200">
              <a:lnSpc>
                <a:spcPct val="130000"/>
              </a:lnSpc>
              <a:spcBef>
                <a:spcPts val="0"/>
              </a:spcBef>
              <a:buFont typeface="+mj-lt"/>
              <a:buAutoNum type="arabicPeriod"/>
            </a:pPr>
            <a:r>
              <a:rPr lang="en-US" sz="2300" dirty="0" smtClean="0"/>
              <a:t>The whole process of tumor characterization from accrual to biology read-out </a:t>
            </a:r>
            <a:r>
              <a:rPr lang="en-US" sz="2300" dirty="0" smtClean="0"/>
              <a:t>is feasible, having been accomplished </a:t>
            </a:r>
            <a:r>
              <a:rPr lang="en-US" sz="2300" dirty="0" smtClean="0"/>
              <a:t>in </a:t>
            </a:r>
            <a:r>
              <a:rPr lang="en-US" sz="2300" dirty="0" smtClean="0"/>
              <a:t>87% </a:t>
            </a:r>
            <a:r>
              <a:rPr lang="en-US" sz="2300" dirty="0" smtClean="0"/>
              <a:t>of patients </a:t>
            </a:r>
            <a:endParaRPr lang="en-US" sz="2300" dirty="0"/>
          </a:p>
          <a:p>
            <a:pPr marL="457200" indent="-457200">
              <a:lnSpc>
                <a:spcPct val="130000"/>
              </a:lnSpc>
              <a:spcBef>
                <a:spcPts val="0"/>
              </a:spcBef>
              <a:buFont typeface="+mj-lt"/>
              <a:buAutoNum type="arabicPeriod"/>
            </a:pPr>
            <a:r>
              <a:rPr lang="en-US" sz="2300" dirty="0" smtClean="0"/>
              <a:t>A high proportion of less common malignancies in this early analysis opens options for advances in these cancers</a:t>
            </a:r>
          </a:p>
        </p:txBody>
      </p:sp>
      <p:sp>
        <p:nvSpPr>
          <p:cNvPr id="7" name="Slide Number Placeholder 6"/>
          <p:cNvSpPr>
            <a:spLocks noGrp="1"/>
          </p:cNvSpPr>
          <p:nvPr>
            <p:ph type="sldNum" sz="quarter" idx="12"/>
          </p:nvPr>
        </p:nvSpPr>
        <p:spPr/>
        <p:txBody>
          <a:bodyPr/>
          <a:lstStyle/>
          <a:p>
            <a:fld id="{D40871A9-28FF-440A-9C7F-9206B9538D02}" type="slidenum">
              <a:rPr lang="en-US" smtClean="0">
                <a:solidFill>
                  <a:prstClr val="black">
                    <a:tint val="75000"/>
                  </a:prstClr>
                </a:solidFill>
              </a:rPr>
              <a:pPr/>
              <a:t>23</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21826227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NCI-MATCH Conclusions Cont’d</a:t>
            </a:r>
            <a:endParaRPr lang="en-US" dirty="0"/>
          </a:p>
        </p:txBody>
      </p:sp>
      <p:sp>
        <p:nvSpPr>
          <p:cNvPr id="3" name="Content Placeholder 2"/>
          <p:cNvSpPr>
            <a:spLocks noGrp="1"/>
          </p:cNvSpPr>
          <p:nvPr>
            <p:ph idx="1"/>
          </p:nvPr>
        </p:nvSpPr>
        <p:spPr>
          <a:xfrm>
            <a:off x="457200" y="1295400"/>
            <a:ext cx="8229600" cy="4830769"/>
          </a:xfrm>
        </p:spPr>
        <p:txBody>
          <a:bodyPr>
            <a:noAutofit/>
          </a:bodyPr>
          <a:lstStyle/>
          <a:p>
            <a:pPr marL="457200" indent="-457200">
              <a:lnSpc>
                <a:spcPct val="120000"/>
              </a:lnSpc>
              <a:spcBef>
                <a:spcPts val="0"/>
              </a:spcBef>
              <a:buFont typeface="+mj-lt"/>
              <a:buAutoNum type="arabicPeriod" startAt="4"/>
            </a:pPr>
            <a:r>
              <a:rPr lang="en-US" sz="2300" dirty="0"/>
              <a:t>The interim analysis that was applied early in the trial permitted implementation of several </a:t>
            </a:r>
            <a:r>
              <a:rPr lang="en-US" sz="2300" dirty="0" smtClean="0"/>
              <a:t>enhancements to the structure of the study </a:t>
            </a:r>
          </a:p>
          <a:p>
            <a:pPr marL="457200" indent="-457200">
              <a:lnSpc>
                <a:spcPct val="120000"/>
              </a:lnSpc>
              <a:spcBef>
                <a:spcPts val="0"/>
              </a:spcBef>
              <a:buFont typeface="+mj-lt"/>
              <a:buAutoNum type="arabicPeriod" startAt="4"/>
            </a:pPr>
            <a:r>
              <a:rPr lang="en-US" sz="2300" dirty="0" smtClean="0"/>
              <a:t>The </a:t>
            </a:r>
            <a:r>
              <a:rPr lang="en-US" sz="2300" dirty="0" smtClean="0"/>
              <a:t>trial’s early analysis permits planning </a:t>
            </a:r>
            <a:r>
              <a:rPr lang="en-US" sz="2300" dirty="0" smtClean="0"/>
              <a:t>for </a:t>
            </a:r>
            <a:r>
              <a:rPr lang="en-US" sz="2300" dirty="0" smtClean="0"/>
              <a:t>the realistic </a:t>
            </a:r>
            <a:r>
              <a:rPr lang="en-US" sz="2300" dirty="0" smtClean="0"/>
              <a:t>needs of </a:t>
            </a:r>
            <a:r>
              <a:rPr lang="en-US" sz="2300" dirty="0" smtClean="0"/>
              <a:t>additional trials/drugs </a:t>
            </a:r>
            <a:r>
              <a:rPr lang="en-US" sz="2300" dirty="0" smtClean="0"/>
              <a:t>that can be analyzed in </a:t>
            </a:r>
            <a:r>
              <a:rPr lang="en-US" sz="2300" dirty="0" smtClean="0"/>
              <a:t>specific gene abnormalities</a:t>
            </a:r>
            <a:endParaRPr lang="en-US" sz="2300" dirty="0" smtClean="0"/>
          </a:p>
        </p:txBody>
      </p:sp>
      <p:sp>
        <p:nvSpPr>
          <p:cNvPr id="7" name="Slide Number Placeholder 6"/>
          <p:cNvSpPr>
            <a:spLocks noGrp="1"/>
          </p:cNvSpPr>
          <p:nvPr>
            <p:ph type="sldNum" sz="quarter" idx="12"/>
          </p:nvPr>
        </p:nvSpPr>
        <p:spPr/>
        <p:txBody>
          <a:bodyPr/>
          <a:lstStyle/>
          <a:p>
            <a:fld id="{D40871A9-28FF-440A-9C7F-9206B9538D02}" type="slidenum">
              <a:rPr lang="en-US" smtClean="0">
                <a:solidFill>
                  <a:prstClr val="black">
                    <a:tint val="75000"/>
                  </a:prstClr>
                </a:solidFill>
              </a:rPr>
              <a:pPr/>
              <a:t>24</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990581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457200" y="1062486"/>
            <a:ext cx="8229600" cy="4983163"/>
          </a:xfrm>
        </p:spPr>
        <p:txBody>
          <a:bodyPr>
            <a:noAutofit/>
          </a:bodyPr>
          <a:lstStyle/>
          <a:p>
            <a:pPr>
              <a:spcBef>
                <a:spcPts val="0"/>
              </a:spcBef>
            </a:pPr>
            <a:r>
              <a:rPr lang="en-US" sz="1800" dirty="0" smtClean="0"/>
              <a:t>Patients and their physicians</a:t>
            </a:r>
          </a:p>
          <a:p>
            <a:pPr>
              <a:spcBef>
                <a:spcPts val="0"/>
              </a:spcBef>
            </a:pPr>
            <a:r>
              <a:rPr lang="en-US" sz="1800" dirty="0" smtClean="0"/>
              <a:t>NCI National Clinical Trials Network</a:t>
            </a:r>
          </a:p>
          <a:p>
            <a:pPr>
              <a:spcBef>
                <a:spcPts val="0"/>
              </a:spcBef>
            </a:pPr>
            <a:r>
              <a:rPr lang="en-US" sz="1800" dirty="0"/>
              <a:t>NCI Community Oncology Research Program</a:t>
            </a:r>
          </a:p>
          <a:p>
            <a:pPr>
              <a:spcBef>
                <a:spcPts val="0"/>
              </a:spcBef>
            </a:pPr>
            <a:r>
              <a:rPr lang="en-US" sz="1800" dirty="0" smtClean="0"/>
              <a:t>Network groups</a:t>
            </a:r>
          </a:p>
          <a:p>
            <a:pPr marL="692150" lvl="1" indent="-349250">
              <a:spcBef>
                <a:spcPts val="0"/>
              </a:spcBef>
            </a:pPr>
            <a:r>
              <a:rPr lang="en-US" sz="1800" dirty="0" smtClean="0"/>
              <a:t>Alliance for Clinical Trials in Oncology</a:t>
            </a:r>
          </a:p>
          <a:p>
            <a:pPr marL="692150" lvl="1" indent="-349250">
              <a:spcBef>
                <a:spcPts val="0"/>
              </a:spcBef>
            </a:pPr>
            <a:r>
              <a:rPr lang="en-US" sz="1800" dirty="0" smtClean="0"/>
              <a:t>Children’s Oncology Group</a:t>
            </a:r>
          </a:p>
          <a:p>
            <a:pPr marL="692150" lvl="1" indent="-349250">
              <a:spcBef>
                <a:spcPts val="0"/>
              </a:spcBef>
            </a:pPr>
            <a:r>
              <a:rPr lang="en-US" sz="1800" dirty="0" smtClean="0"/>
              <a:t>ECOG-ACRIN Cancer Research Group</a:t>
            </a:r>
          </a:p>
          <a:p>
            <a:pPr marL="392119" indent="-349250">
              <a:spcBef>
                <a:spcPts val="0"/>
              </a:spcBef>
            </a:pPr>
            <a:r>
              <a:rPr lang="en-US" sz="1800" dirty="0" smtClean="0"/>
              <a:t>150</a:t>
            </a:r>
            <a:r>
              <a:rPr lang="en-US" sz="1800" dirty="0"/>
              <a:t>+ scientists, </a:t>
            </a:r>
            <a:r>
              <a:rPr lang="en-US" sz="1800" dirty="0" smtClean="0"/>
              <a:t>physicians, laboratory </a:t>
            </a:r>
            <a:r>
              <a:rPr lang="en-US" sz="1800" dirty="0"/>
              <a:t>experts </a:t>
            </a:r>
            <a:r>
              <a:rPr lang="en-US" sz="1800" dirty="0" smtClean="0"/>
              <a:t>and patient advocates</a:t>
            </a:r>
          </a:p>
          <a:p>
            <a:pPr marL="739775" lvl="1" indent="-396875">
              <a:spcBef>
                <a:spcPts val="0"/>
              </a:spcBef>
            </a:pPr>
            <a:r>
              <a:rPr lang="en-US" sz="1800" dirty="0" smtClean="0"/>
              <a:t>Subprotocol PIs</a:t>
            </a:r>
          </a:p>
          <a:p>
            <a:pPr marL="739775" lvl="1" indent="-396875">
              <a:spcBef>
                <a:spcPts val="0"/>
              </a:spcBef>
            </a:pPr>
            <a:r>
              <a:rPr lang="en-US" sz="1800" dirty="0" smtClean="0"/>
              <a:t>Steering committee and working groups</a:t>
            </a:r>
          </a:p>
          <a:p>
            <a:pPr marL="1201738" lvl="2" indent="-349250">
              <a:spcBef>
                <a:spcPts val="0"/>
              </a:spcBef>
              <a:spcAft>
                <a:spcPts val="0"/>
              </a:spcAft>
            </a:pPr>
            <a:r>
              <a:rPr lang="en-US" altLang="en-US" sz="1800" dirty="0" smtClean="0">
                <a:ea typeface="ＭＳ Ｐゴシック" pitchFamily="34" charset="-128"/>
              </a:rPr>
              <a:t>Agents </a:t>
            </a:r>
            <a:r>
              <a:rPr lang="en-US" altLang="en-US" sz="1800" dirty="0">
                <a:ea typeface="ＭＳ Ｐゴシック" pitchFamily="34" charset="-128"/>
              </a:rPr>
              <a:t>and Gene </a:t>
            </a:r>
            <a:r>
              <a:rPr lang="en-US" altLang="en-US" sz="1800" dirty="0" smtClean="0">
                <a:ea typeface="ＭＳ Ｐゴシック" pitchFamily="34" charset="-128"/>
              </a:rPr>
              <a:t>Selection</a:t>
            </a:r>
            <a:endParaRPr lang="en-US" altLang="en-US" sz="1800" dirty="0">
              <a:ea typeface="ＭＳ Ｐゴシック" pitchFamily="34" charset="-128"/>
            </a:endParaRPr>
          </a:p>
          <a:p>
            <a:pPr marL="1201738" lvl="2" indent="-349250">
              <a:spcBef>
                <a:spcPts val="0"/>
              </a:spcBef>
              <a:spcAft>
                <a:spcPts val="0"/>
              </a:spcAft>
            </a:pPr>
            <a:r>
              <a:rPr lang="en-US" altLang="en-US" sz="1800" dirty="0">
                <a:ea typeface="ＭＳ Ｐゴシック" pitchFamily="34" charset="-128"/>
              </a:rPr>
              <a:t>Correlative Proposals </a:t>
            </a:r>
          </a:p>
          <a:p>
            <a:pPr marL="1201738" lvl="2" indent="-349250">
              <a:spcBef>
                <a:spcPts val="0"/>
              </a:spcBef>
              <a:spcAft>
                <a:spcPts val="0"/>
              </a:spcAft>
            </a:pPr>
            <a:r>
              <a:rPr lang="en-US" altLang="en-US" sz="1800" dirty="0" smtClean="0">
                <a:ea typeface="ＭＳ Ｐゴシック" pitchFamily="34" charset="-128"/>
              </a:rPr>
              <a:t>Imaging</a:t>
            </a:r>
          </a:p>
          <a:p>
            <a:pPr marL="1201738" lvl="2" indent="-349250">
              <a:spcBef>
                <a:spcPts val="0"/>
              </a:spcBef>
              <a:spcAft>
                <a:spcPts val="0"/>
              </a:spcAft>
            </a:pPr>
            <a:r>
              <a:rPr lang="en-US" altLang="en-US" sz="1800" dirty="0" smtClean="0">
                <a:ea typeface="ＭＳ Ｐゴシック" pitchFamily="34" charset="-128"/>
              </a:rPr>
              <a:t>Informatics</a:t>
            </a:r>
          </a:p>
          <a:p>
            <a:pPr marL="1201738" lvl="2" indent="-349250">
              <a:spcBef>
                <a:spcPts val="0"/>
              </a:spcBef>
              <a:spcAft>
                <a:spcPts val="0"/>
              </a:spcAft>
            </a:pPr>
            <a:r>
              <a:rPr lang="en-US" altLang="en-US" sz="1800" dirty="0">
                <a:ea typeface="ＭＳ Ｐゴシック" pitchFamily="34" charset="-128"/>
              </a:rPr>
              <a:t>Protocol Logistics</a:t>
            </a:r>
          </a:p>
          <a:p>
            <a:pPr marL="642929" lvl="2" indent="0">
              <a:spcBef>
                <a:spcPts val="0"/>
              </a:spcBef>
              <a:spcAft>
                <a:spcPts val="0"/>
              </a:spcAft>
              <a:buNone/>
            </a:pPr>
            <a:endParaRPr lang="en-US" altLang="en-US" sz="1800" dirty="0">
              <a:ea typeface="ＭＳ Ｐゴシック" pitchFamily="34" charset="-128"/>
            </a:endParaRPr>
          </a:p>
        </p:txBody>
      </p:sp>
      <p:sp>
        <p:nvSpPr>
          <p:cNvPr id="4" name="Slide Number Placeholder 3"/>
          <p:cNvSpPr>
            <a:spLocks noGrp="1"/>
          </p:cNvSpPr>
          <p:nvPr>
            <p:ph type="sldNum" sz="quarter" idx="12"/>
          </p:nvPr>
        </p:nvSpPr>
        <p:spPr/>
        <p:txBody>
          <a:bodyPr/>
          <a:lstStyle/>
          <a:p>
            <a:fld id="{D40871A9-28FF-440A-9C7F-9206B9538D02}" type="slidenum">
              <a:rPr lang="en-US" smtClean="0">
                <a:solidFill>
                  <a:prstClr val="black">
                    <a:tint val="75000"/>
                  </a:prstClr>
                </a:solidFill>
              </a:rPr>
              <a:pPr/>
              <a:t>25</a:t>
            </a:fld>
            <a:endParaRPr lang="en-US" dirty="0">
              <a:solidFill>
                <a:prstClr val="black">
                  <a:tint val="75000"/>
                </a:prstClr>
              </a:solidFill>
            </a:endParaRPr>
          </a:p>
        </p:txBody>
      </p:sp>
      <p:sp>
        <p:nvSpPr>
          <p:cNvPr id="5" name="Date Placeholder 4"/>
          <p:cNvSpPr>
            <a:spLocks noGrp="1"/>
          </p:cNvSpPr>
          <p:nvPr>
            <p:ph type="dt" sz="half" idx="2"/>
          </p:nvPr>
        </p:nvSpPr>
        <p:spPr/>
        <p:txBody>
          <a:bodyPr/>
          <a:lstStyle/>
          <a:p>
            <a:pPr algn="r"/>
            <a:r>
              <a:rPr lang="en-US" dirty="0" smtClean="0"/>
              <a:t>05/06/2016</a:t>
            </a:r>
            <a:endParaRPr lang="en-US" dirty="0"/>
          </a:p>
        </p:txBody>
      </p:sp>
      <p:pic>
        <p:nvPicPr>
          <p:cNvPr id="6" name="Picture 5"/>
          <p:cNvPicPr>
            <a:picLocks noChangeAspect="1"/>
          </p:cNvPicPr>
          <p:nvPr/>
        </p:nvPicPr>
        <p:blipFill>
          <a:blip r:embed="rId3"/>
          <a:stretch>
            <a:fillRect/>
          </a:stretch>
        </p:blipFill>
        <p:spPr>
          <a:xfrm>
            <a:off x="152400" y="6417869"/>
            <a:ext cx="4953000" cy="417343"/>
          </a:xfrm>
          <a:prstGeom prst="rect">
            <a:avLst/>
          </a:prstGeom>
        </p:spPr>
      </p:pic>
      <p:sp>
        <p:nvSpPr>
          <p:cNvPr id="7" name="Content Placeholder 2"/>
          <p:cNvSpPr txBox="1">
            <a:spLocks/>
          </p:cNvSpPr>
          <p:nvPr/>
        </p:nvSpPr>
        <p:spPr>
          <a:xfrm>
            <a:off x="4114800" y="4705086"/>
            <a:ext cx="4648200" cy="2198767"/>
          </a:xfrm>
          <a:prstGeom prst="rect">
            <a:avLst/>
          </a:prstGeom>
        </p:spPr>
        <p:txBody>
          <a:bodyPr vert="horz" lIns="91440" tIns="45720" rIns="91440" bIns="45720" rtlCol="0">
            <a:noAutofit/>
          </a:bodyPr>
          <a:lstStyle>
            <a:lvl1pPr marL="257168" indent="-257168" algn="l" defTabSz="685783" rtl="0" eaLnBrk="1" latinLnBrk="0" hangingPunct="1">
              <a:lnSpc>
                <a:spcPct val="110000"/>
              </a:lnSpc>
              <a:spcBef>
                <a:spcPct val="20000"/>
              </a:spcBef>
              <a:spcAft>
                <a:spcPts val="450"/>
              </a:spcAft>
              <a:buFont typeface="Arial" panose="020B0604020202020204" pitchFamily="34" charset="0"/>
              <a:buChar char="•"/>
              <a:defRPr sz="24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557199" indent="-214308"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992179" lvl="2" indent="-349250">
              <a:spcBef>
                <a:spcPts val="0"/>
              </a:spcBef>
              <a:spcAft>
                <a:spcPts val="0"/>
              </a:spcAft>
            </a:pPr>
            <a:r>
              <a:rPr lang="en-US" altLang="en-US" sz="1800" dirty="0" smtClean="0">
                <a:ea typeface="ＭＳ Ｐゴシック" pitchFamily="34" charset="-128"/>
              </a:rPr>
              <a:t>Samples </a:t>
            </a:r>
            <a:r>
              <a:rPr lang="en-US" altLang="en-US" sz="1800" dirty="0">
                <a:ea typeface="ＭＳ Ｐゴシック" pitchFamily="34" charset="-128"/>
              </a:rPr>
              <a:t>and Sequencing</a:t>
            </a:r>
          </a:p>
          <a:p>
            <a:pPr marL="992179" lvl="2" indent="-349250">
              <a:spcBef>
                <a:spcPts val="0"/>
              </a:spcBef>
              <a:spcAft>
                <a:spcPts val="0"/>
              </a:spcAft>
            </a:pPr>
            <a:r>
              <a:rPr lang="en-US" altLang="en-US" sz="1800" dirty="0" smtClean="0">
                <a:ea typeface="ＭＳ Ｐゴシック" pitchFamily="34" charset="-128"/>
              </a:rPr>
              <a:t>Site Participation and Education</a:t>
            </a:r>
          </a:p>
          <a:p>
            <a:pPr marL="992179" lvl="2" indent="-349250">
              <a:spcBef>
                <a:spcPts val="0"/>
              </a:spcBef>
              <a:spcAft>
                <a:spcPts val="0"/>
              </a:spcAft>
            </a:pPr>
            <a:r>
              <a:rPr lang="en-US" altLang="en-US" sz="1800" dirty="0" smtClean="0">
                <a:ea typeface="ＭＳ Ｐゴシック" pitchFamily="34" charset="-128"/>
              </a:rPr>
              <a:t>Patient Advocate</a:t>
            </a:r>
          </a:p>
          <a:p>
            <a:pPr marL="992179" lvl="2" indent="-349250">
              <a:spcBef>
                <a:spcPts val="0"/>
              </a:spcBef>
              <a:spcAft>
                <a:spcPts val="0"/>
              </a:spcAft>
            </a:pPr>
            <a:r>
              <a:rPr lang="en-US" altLang="en-US" sz="1800" dirty="0" smtClean="0">
                <a:ea typeface="ＭＳ Ｐゴシック" pitchFamily="34" charset="-128"/>
              </a:rPr>
              <a:t>Public Relations </a:t>
            </a:r>
            <a:endParaRPr lang="en-US" altLang="en-US" sz="1800" dirty="0">
              <a:ea typeface="ＭＳ Ｐゴシック" pitchFamily="34" charset="-128"/>
            </a:endParaRPr>
          </a:p>
        </p:txBody>
      </p:sp>
      <p:sp>
        <p:nvSpPr>
          <p:cNvPr id="8" name="Content Placeholder 2"/>
          <p:cNvSpPr txBox="1">
            <a:spLocks/>
          </p:cNvSpPr>
          <p:nvPr/>
        </p:nvSpPr>
        <p:spPr>
          <a:xfrm>
            <a:off x="5029200" y="2490971"/>
            <a:ext cx="4648200" cy="785630"/>
          </a:xfrm>
          <a:prstGeom prst="rect">
            <a:avLst/>
          </a:prstGeom>
        </p:spPr>
        <p:txBody>
          <a:bodyPr vert="horz" lIns="91440" tIns="45720" rIns="91440" bIns="45720" rtlCol="0">
            <a:noAutofit/>
          </a:bodyPr>
          <a:lstStyle>
            <a:lvl1pPr marL="257168" indent="-257168" algn="l" defTabSz="685783" rtl="0" eaLnBrk="1" latinLnBrk="0" hangingPunct="1">
              <a:lnSpc>
                <a:spcPct val="110000"/>
              </a:lnSpc>
              <a:spcBef>
                <a:spcPct val="20000"/>
              </a:spcBef>
              <a:spcAft>
                <a:spcPts val="450"/>
              </a:spcAft>
              <a:buFont typeface="Arial" panose="020B0604020202020204" pitchFamily="34" charset="0"/>
              <a:buChar char="•"/>
              <a:defRPr sz="2400" b="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557199" indent="-214308"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857228" indent="-171446"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200120" indent="-171446"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543012" indent="-171446" algn="l" defTabSz="685783" rtl="0" eaLnBrk="1" latinLnBrk="0" hangingPunct="1">
              <a:lnSpc>
                <a:spcPct val="110000"/>
              </a:lnSpc>
              <a:spcBef>
                <a:spcPct val="20000"/>
              </a:spcBef>
              <a:spcAft>
                <a:spcPts val="450"/>
              </a:spcAft>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692150" lvl="1" indent="-349250">
              <a:spcBef>
                <a:spcPts val="0"/>
              </a:spcBef>
            </a:pPr>
            <a:r>
              <a:rPr lang="en-US" sz="1800" dirty="0" smtClean="0">
                <a:solidFill>
                  <a:prstClr val="black">
                    <a:lumMod val="65000"/>
                    <a:lumOff val="35000"/>
                  </a:prstClr>
                </a:solidFill>
              </a:rPr>
              <a:t>NRG Oncology</a:t>
            </a:r>
          </a:p>
          <a:p>
            <a:pPr marL="692150" lvl="1" indent="-349250">
              <a:spcBef>
                <a:spcPts val="0"/>
              </a:spcBef>
            </a:pPr>
            <a:r>
              <a:rPr lang="en-US" sz="1800" dirty="0" smtClean="0">
                <a:solidFill>
                  <a:prstClr val="black">
                    <a:lumMod val="65000"/>
                    <a:lumOff val="35000"/>
                  </a:prstClr>
                </a:solidFill>
              </a:rPr>
              <a:t>SWOG</a:t>
            </a:r>
            <a:endParaRPr lang="en-US" sz="1800" dirty="0">
              <a:solidFill>
                <a:prstClr val="black">
                  <a:lumMod val="65000"/>
                  <a:lumOff val="35000"/>
                </a:prstClr>
              </a:solidFill>
            </a:endParaRPr>
          </a:p>
          <a:p>
            <a:pPr marL="992179" lvl="2" indent="-349250">
              <a:spcBef>
                <a:spcPts val="0"/>
              </a:spcBef>
              <a:spcAft>
                <a:spcPts val="0"/>
              </a:spcAft>
            </a:pPr>
            <a:endParaRPr lang="en-US" altLang="en-US" sz="1800" dirty="0">
              <a:ea typeface="ＭＳ Ｐゴシック" pitchFamily="34" charset="-128"/>
            </a:endParaRPr>
          </a:p>
        </p:txBody>
      </p:sp>
    </p:spTree>
    <p:extLst>
      <p:ext uri="{BB962C8B-B14F-4D97-AF65-F5344CB8AC3E}">
        <p14:creationId xmlns:p14="http://schemas.microsoft.com/office/powerpoint/2010/main" val="4126323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Resources for NCI-MATCH</a:t>
            </a:r>
          </a:p>
        </p:txBody>
      </p:sp>
      <p:sp>
        <p:nvSpPr>
          <p:cNvPr id="3" name="Content Placeholder 2"/>
          <p:cNvSpPr>
            <a:spLocks noGrp="1"/>
          </p:cNvSpPr>
          <p:nvPr>
            <p:ph idx="1"/>
          </p:nvPr>
        </p:nvSpPr>
        <p:spPr>
          <a:xfrm>
            <a:off x="457200" y="1371600"/>
            <a:ext cx="8229600" cy="3600449"/>
          </a:xfrm>
        </p:spPr>
        <p:txBody>
          <a:bodyPr>
            <a:noAutofit/>
          </a:bodyPr>
          <a:lstStyle/>
          <a:p>
            <a:pPr marL="0" indent="0">
              <a:lnSpc>
                <a:spcPct val="112000"/>
              </a:lnSpc>
              <a:spcBef>
                <a:spcPts val="450"/>
              </a:spcBef>
              <a:buNone/>
            </a:pPr>
            <a:r>
              <a:rPr lang="en-US" dirty="0"/>
              <a:t>Main Webpages:		</a:t>
            </a:r>
            <a:r>
              <a:rPr lang="en-US" dirty="0" smtClean="0">
                <a:hlinkClick r:id="rId3"/>
              </a:rPr>
              <a:t>cancer.gov/nci-match</a:t>
            </a:r>
            <a:endParaRPr lang="en-US" dirty="0"/>
          </a:p>
          <a:p>
            <a:pPr marL="3428915" lvl="8" indent="0">
              <a:lnSpc>
                <a:spcPct val="112000"/>
              </a:lnSpc>
              <a:spcBef>
                <a:spcPts val="450"/>
              </a:spcBef>
              <a:spcAft>
                <a:spcPts val="450"/>
              </a:spcAft>
              <a:buNone/>
            </a:pPr>
            <a:r>
              <a:rPr lang="en-US" sz="2400" dirty="0" smtClean="0">
                <a:solidFill>
                  <a:schemeClr val="tx1">
                    <a:lumMod val="65000"/>
                    <a:lumOff val="35000"/>
                  </a:schemeClr>
                </a:solidFill>
                <a:latin typeface="Arial" panose="020B0604020202020204" pitchFamily="34" charset="0"/>
                <a:cs typeface="Arial" panose="020B0604020202020204" pitchFamily="34" charset="0"/>
                <a:hlinkClick r:id="rId4"/>
              </a:rPr>
              <a:t>ecog-acrin.org/nci-match-eay131</a:t>
            </a:r>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marL="0" indent="0">
              <a:lnSpc>
                <a:spcPct val="112000"/>
              </a:lnSpc>
              <a:spcBef>
                <a:spcPts val="450"/>
              </a:spcBef>
              <a:buNone/>
            </a:pPr>
            <a:endParaRPr lang="en-US" dirty="0" smtClean="0"/>
          </a:p>
          <a:p>
            <a:pPr marL="0" indent="0">
              <a:lnSpc>
                <a:spcPct val="112000"/>
              </a:lnSpc>
              <a:spcBef>
                <a:spcPts val="450"/>
              </a:spcBef>
              <a:buNone/>
            </a:pPr>
            <a:r>
              <a:rPr lang="en-US" dirty="0" smtClean="0"/>
              <a:t>Protocol </a:t>
            </a:r>
            <a:r>
              <a:rPr lang="en-US" dirty="0"/>
              <a:t>Documents:	</a:t>
            </a:r>
            <a:r>
              <a:rPr lang="en-US" dirty="0" smtClean="0">
                <a:hlinkClick r:id="rId5"/>
              </a:rPr>
              <a:t>ctsu.org </a:t>
            </a:r>
            <a:r>
              <a:rPr lang="en-US" dirty="0"/>
              <a:t>(password required)</a:t>
            </a:r>
          </a:p>
          <a:p>
            <a:pPr marL="0" indent="0">
              <a:lnSpc>
                <a:spcPct val="112000"/>
              </a:lnSpc>
              <a:spcBef>
                <a:spcPts val="450"/>
              </a:spcBef>
              <a:buNone/>
            </a:pPr>
            <a:r>
              <a:rPr lang="en-US" dirty="0" smtClean="0"/>
              <a:t>Spanish:				</a:t>
            </a:r>
            <a:r>
              <a:rPr lang="en-US" dirty="0" smtClean="0">
                <a:hlinkClick r:id="rId6"/>
              </a:rPr>
              <a:t>cancer.gov/espanol/nci-match</a:t>
            </a:r>
            <a:endParaRPr lang="en-US" dirty="0" smtClean="0"/>
          </a:p>
          <a:p>
            <a:pPr marL="0" indent="0">
              <a:lnSpc>
                <a:spcPct val="112000"/>
              </a:lnSpc>
              <a:spcBef>
                <a:spcPts val="450"/>
              </a:spcBef>
              <a:buNone/>
            </a:pPr>
            <a:r>
              <a:rPr lang="en-US" dirty="0" smtClean="0"/>
              <a:t>Email </a:t>
            </a:r>
            <a:r>
              <a:rPr lang="en-US" dirty="0"/>
              <a:t>Inquiries:		</a:t>
            </a:r>
            <a:r>
              <a:rPr lang="en-US" dirty="0" smtClean="0"/>
              <a:t>match@jimmy.harvard.edu</a:t>
            </a:r>
            <a:endParaRPr lang="en-US" dirty="0"/>
          </a:p>
          <a:p>
            <a:pPr marL="0" lvl="1" indent="0">
              <a:lnSpc>
                <a:spcPct val="112000"/>
              </a:lnSpc>
              <a:spcBef>
                <a:spcPts val="450"/>
              </a:spcBef>
              <a:spcAft>
                <a:spcPts val="0"/>
              </a:spcAft>
              <a:buNone/>
            </a:pPr>
            <a:endParaRPr lang="en-US" dirty="0" smtClean="0"/>
          </a:p>
          <a:p>
            <a:pPr marL="0" lvl="1" indent="0">
              <a:lnSpc>
                <a:spcPct val="112000"/>
              </a:lnSpc>
              <a:spcBef>
                <a:spcPts val="450"/>
              </a:spcBef>
              <a:spcAft>
                <a:spcPts val="0"/>
              </a:spcAft>
              <a:buNone/>
            </a:pPr>
            <a:r>
              <a:rPr lang="en-US" dirty="0" smtClean="0"/>
              <a:t>NCI’s </a:t>
            </a:r>
            <a:r>
              <a:rPr lang="en-US" dirty="0"/>
              <a:t>Cancer Information Service:	</a:t>
            </a:r>
            <a:endParaRPr lang="en-US" dirty="0" smtClean="0"/>
          </a:p>
          <a:p>
            <a:pPr marL="0" lvl="1" indent="0">
              <a:lnSpc>
                <a:spcPct val="112000"/>
              </a:lnSpc>
              <a:spcBef>
                <a:spcPts val="450"/>
              </a:spcBef>
              <a:spcAft>
                <a:spcPts val="0"/>
              </a:spcAft>
              <a:buNone/>
            </a:pPr>
            <a:r>
              <a:rPr lang="en-US" dirty="0" smtClean="0"/>
              <a:t>1-800-4-CANCER </a:t>
            </a:r>
            <a:r>
              <a:rPr lang="en-US" dirty="0"/>
              <a:t>and </a:t>
            </a:r>
            <a:r>
              <a:rPr lang="en-US" dirty="0" smtClean="0">
                <a:hlinkClick r:id="rId7"/>
              </a:rPr>
              <a:t>cancer.gov/contact</a:t>
            </a:r>
            <a:endParaRPr lang="en-US" dirty="0" smtClean="0"/>
          </a:p>
          <a:p>
            <a:pPr marL="0" indent="0">
              <a:lnSpc>
                <a:spcPct val="112000"/>
              </a:lnSpc>
              <a:spcBef>
                <a:spcPts val="900"/>
              </a:spcBef>
              <a:buNone/>
            </a:pPr>
            <a:endParaRPr lang="en-US" sz="1800" dirty="0" smtClean="0"/>
          </a:p>
          <a:p>
            <a:pPr marL="0" indent="0">
              <a:buNone/>
            </a:pPr>
            <a:endParaRPr lang="en-US" dirty="0"/>
          </a:p>
        </p:txBody>
      </p:sp>
      <p:sp>
        <p:nvSpPr>
          <p:cNvPr id="6" name="Date Placeholder 5"/>
          <p:cNvSpPr>
            <a:spLocks noGrp="1"/>
          </p:cNvSpPr>
          <p:nvPr>
            <p:ph type="dt" sz="half" idx="2"/>
          </p:nvPr>
        </p:nvSpPr>
        <p:spPr/>
        <p:txBody>
          <a:bodyPr/>
          <a:lstStyle/>
          <a:p>
            <a:r>
              <a:rPr lang="en-US" dirty="0" smtClean="0"/>
              <a:t>05/06/2016</a:t>
            </a:r>
            <a:endParaRPr lang="en-US" dirty="0"/>
          </a:p>
        </p:txBody>
      </p:sp>
      <p:sp>
        <p:nvSpPr>
          <p:cNvPr id="5" name="Slide Number Placeholder 4"/>
          <p:cNvSpPr>
            <a:spLocks noGrp="1"/>
          </p:cNvSpPr>
          <p:nvPr>
            <p:ph type="sldNum" sz="quarter" idx="12"/>
          </p:nvPr>
        </p:nvSpPr>
        <p:spPr/>
        <p:txBody>
          <a:bodyPr/>
          <a:lstStyle/>
          <a:p>
            <a:fld id="{D40871A9-28FF-440A-9C7F-9206B9538D02}"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122528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nSpc>
                <a:spcPct val="100000"/>
              </a:lnSpc>
              <a:spcAft>
                <a:spcPts val="400"/>
              </a:spcAft>
            </a:pPr>
            <a:r>
              <a:rPr lang="en-US" sz="2000" dirty="0" smtClean="0"/>
              <a:t>Trial opened on Aug 12, 2015, with 10 treatment arms </a:t>
            </a:r>
          </a:p>
          <a:p>
            <a:pPr lvl="1">
              <a:lnSpc>
                <a:spcPct val="100000"/>
              </a:lnSpc>
              <a:spcAft>
                <a:spcPts val="400"/>
              </a:spcAft>
            </a:pPr>
            <a:r>
              <a:rPr lang="en-US" sz="2000" dirty="0" smtClean="0"/>
              <a:t>And plan to add at least 14 more arms in coming months</a:t>
            </a:r>
          </a:p>
          <a:p>
            <a:pPr>
              <a:lnSpc>
                <a:spcPct val="100000"/>
              </a:lnSpc>
              <a:spcAft>
                <a:spcPts val="400"/>
              </a:spcAft>
            </a:pPr>
            <a:r>
              <a:rPr lang="en-US" sz="2000" dirty="0" smtClean="0"/>
              <a:t>Initial goal of 3,000 patients for tumor gene testing</a:t>
            </a:r>
          </a:p>
          <a:p>
            <a:pPr lvl="1">
              <a:lnSpc>
                <a:spcPct val="100000"/>
              </a:lnSpc>
              <a:spcAft>
                <a:spcPts val="400"/>
              </a:spcAft>
            </a:pPr>
            <a:r>
              <a:rPr lang="en-US" sz="2000" dirty="0" smtClean="0"/>
              <a:t>Estimated mutation matching rate of up to 30% when all arms open</a:t>
            </a:r>
          </a:p>
          <a:p>
            <a:pPr lvl="1">
              <a:lnSpc>
                <a:spcPct val="100000"/>
              </a:lnSpc>
              <a:spcAft>
                <a:spcPts val="400"/>
              </a:spcAft>
            </a:pPr>
            <a:r>
              <a:rPr lang="en-US" sz="2000" dirty="0" smtClean="0"/>
              <a:t>But 10% estimated matching rate for first 10 arms</a:t>
            </a:r>
          </a:p>
          <a:p>
            <a:pPr>
              <a:lnSpc>
                <a:spcPct val="100000"/>
              </a:lnSpc>
              <a:spcAft>
                <a:spcPts val="400"/>
              </a:spcAft>
            </a:pPr>
            <a:r>
              <a:rPr lang="en-US" sz="2000" dirty="0" smtClean="0"/>
              <a:t>Registration of</a:t>
            </a:r>
            <a:r>
              <a:rPr lang="en-US" sz="2000" i="1" dirty="0" smtClean="0"/>
              <a:t> new </a:t>
            </a:r>
            <a:r>
              <a:rPr lang="en-US" sz="2000" dirty="0" smtClean="0"/>
              <a:t>patients was paused on Nov 11, 2015</a:t>
            </a:r>
          </a:p>
          <a:p>
            <a:pPr>
              <a:lnSpc>
                <a:spcPct val="100000"/>
              </a:lnSpc>
              <a:spcAft>
                <a:spcPts val="400"/>
              </a:spcAft>
            </a:pPr>
            <a:r>
              <a:rPr lang="en-US" sz="2000" dirty="0" smtClean="0"/>
              <a:t>Pause allowed for a planned interim analysis </a:t>
            </a:r>
          </a:p>
          <a:p>
            <a:pPr lvl="1">
              <a:lnSpc>
                <a:spcPct val="100000"/>
              </a:lnSpc>
              <a:spcAft>
                <a:spcPts val="400"/>
              </a:spcAft>
            </a:pPr>
            <a:r>
              <a:rPr lang="en-US" sz="2000" dirty="0" smtClean="0"/>
              <a:t>After first 500 patients had undergone tumor testing</a:t>
            </a:r>
          </a:p>
          <a:p>
            <a:pPr>
              <a:lnSpc>
                <a:spcPct val="100000"/>
              </a:lnSpc>
              <a:spcAft>
                <a:spcPts val="400"/>
              </a:spcAft>
            </a:pPr>
            <a:r>
              <a:rPr lang="en-US" sz="2000" dirty="0" smtClean="0"/>
              <a:t>Due </a:t>
            </a:r>
            <a:r>
              <a:rPr lang="en-US" sz="2000" dirty="0"/>
              <a:t>to </a:t>
            </a:r>
            <a:r>
              <a:rPr lang="en-US" sz="2000" dirty="0" smtClean="0"/>
              <a:t>extremely rapid pace of accrual, it was not possible to </a:t>
            </a:r>
            <a:r>
              <a:rPr lang="en-US" sz="2000" dirty="0"/>
              <a:t>pause enrollment at </a:t>
            </a:r>
            <a:r>
              <a:rPr lang="en-US" sz="2000" dirty="0" smtClean="0"/>
              <a:t>a precise cut-off</a:t>
            </a:r>
            <a:endParaRPr lang="en-US" sz="2000" dirty="0"/>
          </a:p>
          <a:p>
            <a:pPr>
              <a:lnSpc>
                <a:spcPct val="100000"/>
              </a:lnSpc>
              <a:spcAft>
                <a:spcPts val="400"/>
              </a:spcAft>
            </a:pPr>
            <a:r>
              <a:rPr lang="en-US" sz="2000" dirty="0" smtClean="0"/>
              <a:t>By the time 500 patients had undergone tumor testing, several hundred more had begun the initial screening process</a:t>
            </a:r>
          </a:p>
        </p:txBody>
      </p:sp>
      <p:sp>
        <p:nvSpPr>
          <p:cNvPr id="6" name="Title 1"/>
          <p:cNvSpPr txBox="1">
            <a:spLocks/>
          </p:cNvSpPr>
          <p:nvPr/>
        </p:nvSpPr>
        <p:spPr>
          <a:xfrm>
            <a:off x="457200" y="274638"/>
            <a:ext cx="8229600" cy="563562"/>
          </a:xfrm>
          <a:prstGeom prst="rect">
            <a:avLst/>
          </a:prstGeom>
        </p:spPr>
        <p:txBody>
          <a:bodyPr vert="horz" lIns="91440" tIns="45720" rIns="91440" bIns="45720" rtlCol="0" anchor="ctr">
            <a:noAutofit/>
          </a:bodyPr>
          <a:lstStyle>
            <a:lvl1pPr algn="l" defTabSz="685783" rtl="0" eaLnBrk="1" latinLnBrk="0" hangingPunct="1">
              <a:spcBef>
                <a:spcPct val="0"/>
              </a:spcBef>
              <a:buNone/>
              <a:defRPr sz="2550" b="1" kern="1200" baseline="0">
                <a:solidFill>
                  <a:schemeClr val="tx1">
                    <a:lumMod val="65000"/>
                    <a:lumOff val="35000"/>
                  </a:schemeClr>
                </a:solidFill>
                <a:latin typeface="Arial" panose="020B0604020202020204" pitchFamily="34" charset="0"/>
                <a:ea typeface="+mj-ea"/>
                <a:cs typeface="Arial" panose="020B0604020202020204" pitchFamily="34" charset="0"/>
              </a:defRPr>
            </a:lvl1pPr>
          </a:lstStyle>
          <a:p>
            <a:r>
              <a:rPr lang="en-US" dirty="0" smtClean="0"/>
              <a:t>NCI-MATCH Trial Status</a:t>
            </a:r>
            <a:endParaRPr lang="en-US" dirty="0"/>
          </a:p>
        </p:txBody>
      </p:sp>
      <p:sp>
        <p:nvSpPr>
          <p:cNvPr id="2" name="Slide Number Placeholder 1"/>
          <p:cNvSpPr>
            <a:spLocks noGrp="1"/>
          </p:cNvSpPr>
          <p:nvPr>
            <p:ph type="sldNum" sz="quarter" idx="12"/>
          </p:nvPr>
        </p:nvSpPr>
        <p:spPr/>
        <p:txBody>
          <a:bodyPr/>
          <a:lstStyle/>
          <a:p>
            <a:fld id="{D40871A9-28FF-440A-9C7F-9206B9538D02}" type="slidenum">
              <a:rPr lang="en-US" smtClean="0">
                <a:solidFill>
                  <a:prstClr val="black">
                    <a:tint val="75000"/>
                  </a:prstClr>
                </a:solidFill>
              </a:rPr>
              <a:pPr/>
              <a:t>3</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3268981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NCI-MATCH Patients and Sites</a:t>
            </a:r>
            <a:endParaRPr lang="en-US" dirty="0"/>
          </a:p>
        </p:txBody>
      </p:sp>
      <p:sp>
        <p:nvSpPr>
          <p:cNvPr id="3" name="Content Placeholder 2"/>
          <p:cNvSpPr>
            <a:spLocks noGrp="1"/>
          </p:cNvSpPr>
          <p:nvPr>
            <p:ph idx="1"/>
          </p:nvPr>
        </p:nvSpPr>
        <p:spPr/>
        <p:txBody>
          <a:bodyPr/>
          <a:lstStyle/>
          <a:p>
            <a:pPr>
              <a:spcBef>
                <a:spcPts val="0"/>
              </a:spcBef>
              <a:spcAft>
                <a:spcPts val="600"/>
              </a:spcAft>
            </a:pPr>
            <a:r>
              <a:rPr lang="en-US" sz="2000" dirty="0" smtClean="0">
                <a:solidFill>
                  <a:schemeClr val="tx1">
                    <a:lumMod val="75000"/>
                    <a:lumOff val="25000"/>
                  </a:schemeClr>
                </a:solidFill>
              </a:rPr>
              <a:t>795 patients enrolled for screening in the first 3 months</a:t>
            </a:r>
          </a:p>
          <a:p>
            <a:pPr>
              <a:spcBef>
                <a:spcPts val="0"/>
              </a:spcBef>
              <a:spcAft>
                <a:spcPts val="600"/>
              </a:spcAft>
            </a:pPr>
            <a:r>
              <a:rPr lang="en-US" sz="2000" dirty="0" smtClean="0">
                <a:solidFill>
                  <a:schemeClr val="tx1">
                    <a:lumMod val="75000"/>
                    <a:lumOff val="25000"/>
                  </a:schemeClr>
                </a:solidFill>
              </a:rPr>
              <a:t>Far surpassing original estimate </a:t>
            </a:r>
            <a:r>
              <a:rPr lang="en-US" altLang="en-US" sz="2000" dirty="0" smtClean="0">
                <a:solidFill>
                  <a:schemeClr val="tx1">
                    <a:lumMod val="75000"/>
                    <a:lumOff val="25000"/>
                  </a:schemeClr>
                </a:solidFill>
                <a:ea typeface="ＭＳ Ｐゴシック" pitchFamily="34" charset="-128"/>
              </a:rPr>
              <a:t>of 50/month</a:t>
            </a:r>
          </a:p>
        </p:txBody>
      </p:sp>
      <p:pic>
        <p:nvPicPr>
          <p:cNvPr id="9" name="Picture 8"/>
          <p:cNvPicPr>
            <a:picLocks noChangeAspect="1"/>
          </p:cNvPicPr>
          <p:nvPr/>
        </p:nvPicPr>
        <p:blipFill>
          <a:blip r:embed="rId3"/>
          <a:stretch>
            <a:fillRect/>
          </a:stretch>
        </p:blipFill>
        <p:spPr>
          <a:xfrm>
            <a:off x="609599" y="2590800"/>
            <a:ext cx="5546649" cy="3306769"/>
          </a:xfrm>
          <a:prstGeom prst="rect">
            <a:avLst/>
          </a:prstGeom>
        </p:spPr>
      </p:pic>
      <p:sp>
        <p:nvSpPr>
          <p:cNvPr id="10" name="Slide Number Placeholder 9"/>
          <p:cNvSpPr>
            <a:spLocks noGrp="1"/>
          </p:cNvSpPr>
          <p:nvPr>
            <p:ph type="sldNum" sz="quarter" idx="12"/>
          </p:nvPr>
        </p:nvSpPr>
        <p:spPr/>
        <p:txBody>
          <a:bodyPr/>
          <a:lstStyle/>
          <a:p>
            <a:fld id="{D40871A9-28FF-440A-9C7F-9206B9538D02}" type="slidenum">
              <a:rPr lang="en-US" smtClean="0">
                <a:solidFill>
                  <a:prstClr val="black">
                    <a:tint val="75000"/>
                  </a:prstClr>
                </a:solidFill>
              </a:rPr>
              <a:pPr/>
              <a:t>4</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grpSp>
        <p:nvGrpSpPr>
          <p:cNvPr id="8" name="Group 7"/>
          <p:cNvGrpSpPr/>
          <p:nvPr/>
        </p:nvGrpSpPr>
        <p:grpSpPr>
          <a:xfrm>
            <a:off x="6174391" y="2844471"/>
            <a:ext cx="3113122" cy="2877711"/>
            <a:chOff x="6180834" y="3342987"/>
            <a:chExt cx="2796866" cy="2877711"/>
          </a:xfrm>
        </p:grpSpPr>
        <p:sp>
          <p:nvSpPr>
            <p:cNvPr id="7" name="TextBox 6"/>
            <p:cNvSpPr txBox="1"/>
            <p:nvPr/>
          </p:nvSpPr>
          <p:spPr>
            <a:xfrm>
              <a:off x="6180834" y="3342987"/>
              <a:ext cx="2796866" cy="2877711"/>
            </a:xfrm>
            <a:prstGeom prst="rect">
              <a:avLst/>
            </a:prstGeom>
            <a:noFill/>
          </p:spPr>
          <p:txBody>
            <a:bodyPr wrap="square" rtlCol="0">
              <a:spAutoFit/>
            </a:bodyPr>
            <a:lstStyle/>
            <a:p>
              <a:r>
                <a:rPr lang="en-US" sz="2200" dirty="0">
                  <a:solidFill>
                    <a:schemeClr val="tx1">
                      <a:lumMod val="65000"/>
                      <a:lumOff val="35000"/>
                    </a:schemeClr>
                  </a:solidFill>
                </a:rPr>
                <a:t> </a:t>
              </a:r>
              <a:r>
                <a:rPr lang="en-US" sz="2200" dirty="0" smtClean="0">
                  <a:solidFill>
                    <a:schemeClr val="tx1">
                      <a:lumMod val="65000"/>
                      <a:lumOff val="35000"/>
                    </a:schemeClr>
                  </a:solidFill>
                </a:rPr>
                <a:t>   </a:t>
              </a:r>
              <a:r>
                <a:rPr lang="en-US" sz="2200" dirty="0" smtClean="0">
                  <a:solidFill>
                    <a:schemeClr val="tx1">
                      <a:lumMod val="75000"/>
                      <a:lumOff val="25000"/>
                    </a:schemeClr>
                  </a:solidFill>
                  <a:latin typeface="Arial" panose="020B0604020202020204" pitchFamily="34" charset="0"/>
                  <a:cs typeface="Arial" panose="020B0604020202020204" pitchFamily="34" charset="0"/>
                </a:rPr>
                <a:t>192 active sites</a:t>
              </a:r>
              <a:endParaRPr lang="en-US" sz="2200" dirty="0">
                <a:solidFill>
                  <a:schemeClr val="tx1">
                    <a:lumMod val="75000"/>
                    <a:lumOff val="25000"/>
                  </a:schemeClr>
                </a:solidFill>
                <a:latin typeface="Arial" panose="020B0604020202020204" pitchFamily="34" charset="0"/>
                <a:cs typeface="Arial" panose="020B0604020202020204" pitchFamily="34" charset="0"/>
              </a:endParaRPr>
            </a:p>
            <a:p>
              <a:pPr marL="342900" indent="-61913">
                <a:spcAft>
                  <a:spcPts val="600"/>
                </a:spcAft>
              </a:pPr>
              <a:r>
                <a:rPr lang="en-US" sz="2200" dirty="0" smtClean="0">
                  <a:solidFill>
                    <a:schemeClr val="tx1">
                      <a:lumMod val="75000"/>
                      <a:lumOff val="25000"/>
                    </a:schemeClr>
                  </a:solidFill>
                  <a:latin typeface="Arial" panose="020B0604020202020204" pitchFamily="34" charset="0"/>
                  <a:cs typeface="Arial" panose="020B0604020202020204" pitchFamily="34" charset="0"/>
                </a:rPr>
                <a:t>(at least 1 </a:t>
              </a:r>
              <a:r>
                <a:rPr lang="en-US" sz="2200" dirty="0">
                  <a:solidFill>
                    <a:schemeClr val="tx1">
                      <a:lumMod val="75000"/>
                      <a:lumOff val="25000"/>
                    </a:schemeClr>
                  </a:solidFill>
                  <a:latin typeface="Arial" panose="020B0604020202020204" pitchFamily="34" charset="0"/>
                  <a:cs typeface="Arial" panose="020B0604020202020204" pitchFamily="34" charset="0"/>
                </a:rPr>
                <a:t>patient)</a:t>
              </a:r>
            </a:p>
            <a:p>
              <a:pPr marL="457200" indent="-176213">
                <a:buFont typeface="Arial" panose="020B0604020202020204" pitchFamily="34" charset="0"/>
                <a:buChar char="•"/>
              </a:pPr>
              <a:r>
                <a:rPr lang="en-US" sz="2200" dirty="0">
                  <a:solidFill>
                    <a:schemeClr val="tx1">
                      <a:lumMod val="75000"/>
                      <a:lumOff val="25000"/>
                    </a:schemeClr>
                  </a:solidFill>
                  <a:latin typeface="Arial" panose="020B0604020202020204" pitchFamily="34" charset="0"/>
                  <a:cs typeface="Arial" panose="020B0604020202020204" pitchFamily="34" charset="0"/>
                </a:rPr>
                <a:t>2/3 community</a:t>
              </a:r>
            </a:p>
            <a:p>
              <a:pPr marL="457200" indent="-176213">
                <a:buFont typeface="Arial" panose="020B0604020202020204" pitchFamily="34" charset="0"/>
                <a:buChar char="•"/>
              </a:pPr>
              <a:r>
                <a:rPr lang="en-US" sz="2200" dirty="0">
                  <a:solidFill>
                    <a:schemeClr val="tx1">
                      <a:lumMod val="75000"/>
                      <a:lumOff val="25000"/>
                    </a:schemeClr>
                  </a:solidFill>
                  <a:latin typeface="Arial" panose="020B0604020202020204" pitchFamily="34" charset="0"/>
                  <a:cs typeface="Arial" panose="020B0604020202020204" pitchFamily="34" charset="0"/>
                </a:rPr>
                <a:t>1/3 academic</a:t>
              </a:r>
            </a:p>
            <a:p>
              <a:endParaRPr lang="en-US" sz="2200" dirty="0" smtClean="0">
                <a:solidFill>
                  <a:schemeClr val="tx1">
                    <a:lumMod val="75000"/>
                    <a:lumOff val="25000"/>
                  </a:schemeClr>
                </a:solidFill>
                <a:latin typeface="Arial" panose="020B0604020202020204" pitchFamily="34" charset="0"/>
                <a:cs typeface="Arial" panose="020B0604020202020204" pitchFamily="34" charset="0"/>
              </a:endParaRPr>
            </a:p>
            <a:p>
              <a:r>
                <a:rPr lang="en-US" sz="2200" dirty="0">
                  <a:solidFill>
                    <a:schemeClr val="tx1">
                      <a:lumMod val="75000"/>
                      <a:lumOff val="25000"/>
                    </a:schemeClr>
                  </a:solidFill>
                  <a:latin typeface="Arial" panose="020B0604020202020204" pitchFamily="34" charset="0"/>
                  <a:cs typeface="Arial" panose="020B0604020202020204" pitchFamily="34" charset="0"/>
                </a:rPr>
                <a:t> </a:t>
              </a:r>
              <a:r>
                <a:rPr lang="en-US" sz="2200" dirty="0" smtClean="0">
                  <a:solidFill>
                    <a:schemeClr val="tx1">
                      <a:lumMod val="75000"/>
                      <a:lumOff val="25000"/>
                    </a:schemeClr>
                  </a:solidFill>
                  <a:latin typeface="Arial" panose="020B0604020202020204" pitchFamily="34" charset="0"/>
                  <a:cs typeface="Arial" panose="020B0604020202020204" pitchFamily="34" charset="0"/>
                </a:rPr>
                <a:t>   796 approved sites</a:t>
              </a:r>
            </a:p>
            <a:p>
              <a:pPr marL="342900" indent="-342900">
                <a:buFont typeface="Arial" panose="020B0604020202020204" pitchFamily="34" charset="0"/>
                <a:buChar char="•"/>
              </a:pPr>
              <a:endParaRPr lang="en-US" sz="2200" dirty="0" smtClean="0">
                <a:solidFill>
                  <a:schemeClr val="tx1">
                    <a:lumMod val="75000"/>
                    <a:lumOff val="25000"/>
                  </a:schemeClr>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53944" y="3487732"/>
              <a:ext cx="146855" cy="146855"/>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flipV="1">
              <a:off x="6253944" y="5181600"/>
              <a:ext cx="146855" cy="146855"/>
            </a:xfrm>
            <a:prstGeom prst="rect">
              <a:avLst/>
            </a:prstGeom>
          </p:spPr>
        </p:pic>
      </p:grpSp>
    </p:spTree>
    <p:extLst>
      <p:ext uri="{BB962C8B-B14F-4D97-AF65-F5344CB8AC3E}">
        <p14:creationId xmlns:p14="http://schemas.microsoft.com/office/powerpoint/2010/main" val="341029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NCI-MATCH </a:t>
            </a:r>
            <a:r>
              <a:rPr lang="en-US" dirty="0" smtClean="0"/>
              <a:t>Accrual Summary</a:t>
            </a:r>
            <a:endParaRPr lang="en-US" dirty="0"/>
          </a:p>
        </p:txBody>
      </p:sp>
      <p:sp>
        <p:nvSpPr>
          <p:cNvPr id="2" name="Text Placeholder 1"/>
          <p:cNvSpPr>
            <a:spLocks noGrp="1"/>
          </p:cNvSpPr>
          <p:nvPr>
            <p:ph idx="1"/>
          </p:nvPr>
        </p:nvSpPr>
        <p:spPr>
          <a:xfrm>
            <a:off x="445477" y="1621467"/>
            <a:ext cx="8229600" cy="5135569"/>
          </a:xfrm>
        </p:spPr>
        <p:txBody>
          <a:bodyPr>
            <a:normAutofit/>
          </a:bodyPr>
          <a:lstStyle/>
          <a:p>
            <a:endParaRPr lang="en-US" altLang="en-US" sz="1800" dirty="0">
              <a:ea typeface="ＭＳ Ｐゴシック" pitchFamily="34" charset="-128"/>
            </a:endParaRPr>
          </a:p>
          <a:p>
            <a:endParaRPr lang="en-US" altLang="en-US" sz="1800" dirty="0" smtClean="0">
              <a:ea typeface="ＭＳ Ｐゴシック" pitchFamily="34" charset="-128"/>
            </a:endParaRPr>
          </a:p>
          <a:p>
            <a:endParaRPr lang="en-US" altLang="en-US" sz="1800" dirty="0">
              <a:ea typeface="ＭＳ Ｐゴシック" pitchFamily="34" charset="-128"/>
            </a:endParaRPr>
          </a:p>
          <a:p>
            <a:endParaRPr lang="en-US" altLang="en-US" sz="1800" dirty="0" smtClean="0">
              <a:ea typeface="ＭＳ Ｐゴシック" pitchFamily="34" charset="-128"/>
            </a:endParaRPr>
          </a:p>
          <a:p>
            <a:endParaRPr lang="en-US" altLang="en-US" sz="1800" dirty="0" smtClean="0">
              <a:ea typeface="ＭＳ Ｐゴシック" pitchFamily="34" charset="-128"/>
            </a:endParaRPr>
          </a:p>
          <a:p>
            <a:endParaRPr lang="en-US" altLang="en-US" sz="1800" dirty="0">
              <a:ea typeface="ＭＳ Ｐゴシック" pitchFamily="34" charset="-128"/>
            </a:endParaRPr>
          </a:p>
          <a:p>
            <a:endParaRPr lang="en-US" altLang="en-US" sz="1800" dirty="0" smtClean="0">
              <a:ea typeface="ＭＳ Ｐゴシック" pitchFamily="34" charset="-128"/>
            </a:endParaRPr>
          </a:p>
          <a:p>
            <a:endParaRPr lang="en-US" altLang="en-US" sz="1800" dirty="0">
              <a:ea typeface="ＭＳ Ｐゴシック" pitchFamily="34" charset="-128"/>
            </a:endParaRPr>
          </a:p>
          <a:p>
            <a:pPr marL="0" indent="0">
              <a:buNone/>
            </a:pPr>
            <a:endParaRPr lang="en-US" altLang="en-US" sz="1800" dirty="0">
              <a:ea typeface="ＭＳ Ｐゴシック" pitchFamily="34" charset="-128"/>
            </a:endParaRPr>
          </a:p>
        </p:txBody>
      </p:sp>
      <p:graphicFrame>
        <p:nvGraphicFramePr>
          <p:cNvPr id="6" name="Table 5"/>
          <p:cNvGraphicFramePr>
            <a:graphicFrameLocks noGrp="1"/>
          </p:cNvGraphicFramePr>
          <p:nvPr>
            <p:extLst>
              <p:ext uri="{D42A27DB-BD31-4B8C-83A1-F6EECF244321}">
                <p14:modId xmlns:p14="http://schemas.microsoft.com/office/powerpoint/2010/main" val="4002813986"/>
              </p:ext>
            </p:extLst>
          </p:nvPr>
        </p:nvGraphicFramePr>
        <p:xfrm>
          <a:off x="783249" y="1421412"/>
          <a:ext cx="7303476" cy="3832860"/>
        </p:xfrm>
        <a:graphic>
          <a:graphicData uri="http://schemas.openxmlformats.org/drawingml/2006/table">
            <a:tbl>
              <a:tblPr bandRow="1">
                <a:tableStyleId>{3C2FFA5D-87B4-456A-9821-1D502468CF0F}</a:tableStyleId>
              </a:tblPr>
              <a:tblGrid>
                <a:gridCol w="4702238"/>
                <a:gridCol w="1300619"/>
                <a:gridCol w="1300619"/>
              </a:tblGrid>
              <a:tr h="331470">
                <a:tc gridSpan="2">
                  <a:txBody>
                    <a:bodyPr/>
                    <a:lstStyle/>
                    <a:p>
                      <a:r>
                        <a:rPr lang="en-US" sz="2000" dirty="0" smtClean="0"/>
                        <a:t>Activated 08/12/15; p</a:t>
                      </a:r>
                      <a:r>
                        <a:rPr lang="en-US" sz="2000" baseline="0" dirty="0" smtClean="0"/>
                        <a:t>aused 11/11/15: 92 days</a:t>
                      </a:r>
                      <a:endParaRPr lang="en-US" sz="2000" dirty="0"/>
                    </a:p>
                  </a:txBody>
                  <a:tcPr marL="68580" marR="68580" marT="34290" marB="34290">
                    <a:solidFill>
                      <a:srgbClr val="F8F8F8"/>
                    </a:solidFill>
                  </a:tcPr>
                </a:tc>
                <a:tc hMerge="1">
                  <a:txBody>
                    <a:bodyPr/>
                    <a:lstStyle/>
                    <a:p>
                      <a:pPr algn="r"/>
                      <a:endParaRPr lang="en-US" sz="2400" dirty="0"/>
                    </a:p>
                  </a:txBody>
                  <a:tcPr/>
                </a:tc>
                <a:tc>
                  <a:txBody>
                    <a:bodyPr/>
                    <a:lstStyle/>
                    <a:p>
                      <a:endParaRPr lang="en-US" sz="2000" dirty="0"/>
                    </a:p>
                  </a:txBody>
                  <a:tcPr marL="68580" marR="68580" marT="34290" marB="34290">
                    <a:solidFill>
                      <a:srgbClr val="F8F8F8"/>
                    </a:solidFill>
                  </a:tcPr>
                </a:tc>
              </a:tr>
              <a:tr h="331470">
                <a:tc>
                  <a:txBody>
                    <a:bodyPr/>
                    <a:lstStyle/>
                    <a:p>
                      <a:r>
                        <a:rPr lang="en-US" sz="2000" dirty="0" smtClean="0"/>
                        <a:t>Patient</a:t>
                      </a:r>
                      <a:r>
                        <a:rPr lang="en-US" sz="2000" baseline="0" dirty="0" smtClean="0"/>
                        <a:t> cases r</a:t>
                      </a:r>
                      <a:r>
                        <a:rPr lang="en-US" sz="2000" dirty="0" smtClean="0"/>
                        <a:t>egistered</a:t>
                      </a:r>
                      <a:r>
                        <a:rPr lang="en-US" sz="2000" baseline="0" dirty="0" smtClean="0"/>
                        <a:t> for screening</a:t>
                      </a:r>
                      <a:endParaRPr lang="en-US" sz="2000" dirty="0"/>
                    </a:p>
                  </a:txBody>
                  <a:tcPr marL="68580" marR="68580" marT="34290" marB="34290">
                    <a:solidFill>
                      <a:srgbClr val="FFFFFF"/>
                    </a:solidFill>
                  </a:tcPr>
                </a:tc>
                <a:tc>
                  <a:txBody>
                    <a:bodyPr/>
                    <a:lstStyle/>
                    <a:p>
                      <a:pPr algn="r"/>
                      <a:r>
                        <a:rPr lang="en-US" sz="2000" dirty="0" smtClean="0"/>
                        <a:t>795</a:t>
                      </a:r>
                      <a:endParaRPr lang="en-US" sz="2000" dirty="0"/>
                    </a:p>
                  </a:txBody>
                  <a:tcPr marL="68580" marR="68580" marT="34290" marB="34290">
                    <a:solidFill>
                      <a:srgbClr val="FFFFFF"/>
                    </a:solidFill>
                  </a:tcPr>
                </a:tc>
                <a:tc>
                  <a:txBody>
                    <a:bodyPr/>
                    <a:lstStyle/>
                    <a:p>
                      <a:pPr algn="r"/>
                      <a:endParaRPr lang="en-US" sz="2000" dirty="0"/>
                    </a:p>
                  </a:txBody>
                  <a:tcPr marL="68580" marR="68580" marT="34290" marB="34290">
                    <a:solidFill>
                      <a:srgbClr val="FFFFFF"/>
                    </a:solidFill>
                  </a:tcPr>
                </a:tc>
              </a:tr>
              <a:tr h="331470">
                <a:tc>
                  <a:txBody>
                    <a:bodyPr/>
                    <a:lstStyle/>
                    <a:p>
                      <a:r>
                        <a:rPr lang="en-US" sz="2000" dirty="0" smtClean="0"/>
                        <a:t>Cases with samples submitted</a:t>
                      </a:r>
                      <a:endParaRPr lang="en-US" sz="2000" dirty="0"/>
                    </a:p>
                  </a:txBody>
                  <a:tcPr marL="68580" marR="68580" marT="34290" marB="34290">
                    <a:solidFill>
                      <a:srgbClr val="FFFFFF"/>
                    </a:solidFill>
                  </a:tcPr>
                </a:tc>
                <a:tc>
                  <a:txBody>
                    <a:bodyPr/>
                    <a:lstStyle/>
                    <a:p>
                      <a:pPr algn="r"/>
                      <a:r>
                        <a:rPr lang="en-US" sz="2000" dirty="0" smtClean="0"/>
                        <a:t>739</a:t>
                      </a:r>
                      <a:endParaRPr lang="en-US" sz="2000" dirty="0"/>
                    </a:p>
                  </a:txBody>
                  <a:tcPr marL="68580" marR="68580" marT="34290" marB="34290">
                    <a:solidFill>
                      <a:srgbClr val="FFFFFF"/>
                    </a:solidFill>
                  </a:tcPr>
                </a:tc>
                <a:tc>
                  <a:txBody>
                    <a:bodyPr/>
                    <a:lstStyle/>
                    <a:p>
                      <a:pPr algn="r"/>
                      <a:endParaRPr lang="en-US" sz="2000" dirty="0"/>
                    </a:p>
                  </a:txBody>
                  <a:tcPr marL="68580" marR="68580" marT="34290" marB="34290">
                    <a:solidFill>
                      <a:srgbClr val="FFFFFF"/>
                    </a:solidFill>
                  </a:tcPr>
                </a:tc>
              </a:tr>
              <a:tr h="331470">
                <a:tc>
                  <a:txBody>
                    <a:bodyPr/>
                    <a:lstStyle/>
                    <a:p>
                      <a:r>
                        <a:rPr lang="en-US" sz="2000" baseline="0" dirty="0" smtClean="0"/>
                        <a:t>Cases where labs were able to complete tumor testing</a:t>
                      </a:r>
                      <a:endParaRPr lang="en-US" sz="2000" dirty="0"/>
                    </a:p>
                  </a:txBody>
                  <a:tcPr marL="68580" marR="68580" marT="34290" marB="34290">
                    <a:solidFill>
                      <a:srgbClr val="FFFF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t>645</a:t>
                      </a:r>
                      <a:endParaRPr lang="en-US" sz="2000" dirty="0"/>
                    </a:p>
                  </a:txBody>
                  <a:tcPr marL="68580" marR="68580" marT="34290" marB="34290">
                    <a:solidFill>
                      <a:srgbClr val="FFFFFF"/>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smtClean="0"/>
                        <a:t>87%</a:t>
                      </a:r>
                      <a:br>
                        <a:rPr lang="en-US" sz="2000" dirty="0" smtClean="0"/>
                      </a:br>
                      <a:r>
                        <a:rPr lang="en-US" sz="2000" dirty="0" smtClean="0"/>
                        <a:t>(N=739)</a:t>
                      </a:r>
                      <a:endParaRPr lang="en-US" sz="2000" dirty="0"/>
                    </a:p>
                  </a:txBody>
                  <a:tcPr marL="68580" marR="68580" marT="34290" marB="34290">
                    <a:solidFill>
                      <a:srgbClr val="FFFFFF"/>
                    </a:solidFill>
                  </a:tcPr>
                </a:tc>
              </a:tr>
              <a:tr h="594360">
                <a:tc>
                  <a:txBody>
                    <a:bodyPr/>
                    <a:lstStyle/>
                    <a:p>
                      <a:pPr marL="0" indent="0"/>
                      <a:r>
                        <a:rPr lang="en-US" sz="2000" dirty="0" smtClean="0"/>
                        <a:t>Cases with mutation</a:t>
                      </a:r>
                      <a:r>
                        <a:rPr lang="en-US" sz="2000" baseline="0" dirty="0" smtClean="0"/>
                        <a:t> matching 1 of 10 available treatment arms</a:t>
                      </a:r>
                      <a:endParaRPr lang="en-US" sz="2000" dirty="0"/>
                    </a:p>
                  </a:txBody>
                  <a:tcPr marL="68580" marR="68580" marT="34290" marB="34290">
                    <a:solidFill>
                      <a:srgbClr val="FFFFFF"/>
                    </a:solidFill>
                  </a:tcPr>
                </a:tc>
                <a:tc>
                  <a:txBody>
                    <a:bodyPr/>
                    <a:lstStyle/>
                    <a:p>
                      <a:pPr algn="r"/>
                      <a:r>
                        <a:rPr lang="en-US" sz="2000" dirty="0" smtClean="0"/>
                        <a:t>56</a:t>
                      </a:r>
                      <a:endParaRPr lang="en-US" sz="2000" dirty="0"/>
                    </a:p>
                  </a:txBody>
                  <a:tcPr marL="68580" marR="68580" marT="34290" marB="34290">
                    <a:solidFill>
                      <a:srgbClr val="FFFFFF"/>
                    </a:solidFill>
                  </a:tcPr>
                </a:tc>
                <a:tc>
                  <a:txBody>
                    <a:bodyPr/>
                    <a:lstStyle/>
                    <a:p>
                      <a:pPr algn="r"/>
                      <a:r>
                        <a:rPr lang="en-US" sz="2000" dirty="0" smtClean="0"/>
                        <a:t>9%</a:t>
                      </a:r>
                    </a:p>
                    <a:p>
                      <a:pPr algn="r"/>
                      <a:r>
                        <a:rPr lang="en-US" sz="2000" dirty="0" smtClean="0"/>
                        <a:t>(N=645)</a:t>
                      </a:r>
                      <a:endParaRPr lang="en-US" sz="2000" dirty="0"/>
                    </a:p>
                  </a:txBody>
                  <a:tcPr marL="68580" marR="68580" marT="34290" marB="34290">
                    <a:solidFill>
                      <a:srgbClr val="FFFFFF"/>
                    </a:solidFill>
                  </a:tcPr>
                </a:tc>
              </a:tr>
              <a:tr h="594360">
                <a:tc>
                  <a:txBody>
                    <a:bodyPr/>
                    <a:lstStyle/>
                    <a:p>
                      <a:r>
                        <a:rPr lang="en-US" sz="2000" dirty="0" smtClean="0"/>
                        <a:t>Patients matching</a:t>
                      </a:r>
                      <a:r>
                        <a:rPr lang="en-US" sz="2000" baseline="0" dirty="0" smtClean="0"/>
                        <a:t> specific eligibility criteria for, and assigned to, a treatment arm</a:t>
                      </a:r>
                      <a:endParaRPr lang="en-US" sz="2000" dirty="0"/>
                    </a:p>
                  </a:txBody>
                  <a:tcPr marL="68580" marR="68580" marT="34290" marB="34290">
                    <a:solidFill>
                      <a:srgbClr val="FFFFFF"/>
                    </a:solidFill>
                  </a:tcPr>
                </a:tc>
                <a:tc>
                  <a:txBody>
                    <a:bodyPr/>
                    <a:lstStyle/>
                    <a:p>
                      <a:pPr algn="r"/>
                      <a:r>
                        <a:rPr lang="en-US" sz="2000" dirty="0" smtClean="0"/>
                        <a:t>33</a:t>
                      </a:r>
                      <a:endParaRPr lang="en-US" sz="2000" dirty="0"/>
                    </a:p>
                  </a:txBody>
                  <a:tcPr marL="68580" marR="68580" marT="34290" marB="34290">
                    <a:solidFill>
                      <a:srgbClr val="FFFFFF"/>
                    </a:solidFill>
                  </a:tcPr>
                </a:tc>
                <a:tc>
                  <a:txBody>
                    <a:bodyPr/>
                    <a:lstStyle/>
                    <a:p>
                      <a:pPr algn="r"/>
                      <a:r>
                        <a:rPr lang="en-US" sz="2000" dirty="0" smtClean="0"/>
                        <a:t>5%</a:t>
                      </a:r>
                    </a:p>
                    <a:p>
                      <a:pPr algn="r"/>
                      <a:r>
                        <a:rPr lang="en-US" sz="2000" dirty="0" smtClean="0"/>
                        <a:t>(N=645)</a:t>
                      </a:r>
                      <a:endParaRPr lang="en-US" sz="2000" dirty="0"/>
                    </a:p>
                  </a:txBody>
                  <a:tcPr marL="68580" marR="68580" marT="34290" marB="34290">
                    <a:solidFill>
                      <a:srgbClr val="FFFFFF"/>
                    </a:solidFill>
                  </a:tcPr>
                </a:tc>
              </a:tr>
              <a:tr h="331470">
                <a:tc>
                  <a:txBody>
                    <a:bodyPr/>
                    <a:lstStyle/>
                    <a:p>
                      <a:r>
                        <a:rPr lang="en-US" sz="2000" dirty="0" smtClean="0"/>
                        <a:t>Patients who</a:t>
                      </a:r>
                      <a:r>
                        <a:rPr lang="en-US" sz="2000" baseline="0" dirty="0" smtClean="0"/>
                        <a:t> entered 7 of 10 available treatment arms</a:t>
                      </a:r>
                      <a:endParaRPr lang="en-US" sz="2000" dirty="0"/>
                    </a:p>
                  </a:txBody>
                  <a:tcPr marL="68580" marR="68580" marT="34290" marB="34290">
                    <a:solidFill>
                      <a:srgbClr val="FFFFFF"/>
                    </a:solidFill>
                  </a:tcPr>
                </a:tc>
                <a:tc>
                  <a:txBody>
                    <a:bodyPr/>
                    <a:lstStyle/>
                    <a:p>
                      <a:pPr algn="r"/>
                      <a:r>
                        <a:rPr lang="en-US" sz="2000" dirty="0" smtClean="0"/>
                        <a:t>16</a:t>
                      </a:r>
                      <a:endParaRPr lang="en-US" sz="2000" dirty="0"/>
                    </a:p>
                  </a:txBody>
                  <a:tcPr marL="68580" marR="68580" marT="34290" marB="34290">
                    <a:solidFill>
                      <a:srgbClr val="FFFFFF"/>
                    </a:solidFill>
                  </a:tcPr>
                </a:tc>
                <a:tc>
                  <a:txBody>
                    <a:bodyPr/>
                    <a:lstStyle/>
                    <a:p>
                      <a:pPr algn="r"/>
                      <a:r>
                        <a:rPr lang="en-US" sz="2000" dirty="0" smtClean="0"/>
                        <a:t>2.5%</a:t>
                      </a:r>
                      <a:br>
                        <a:rPr lang="en-US" sz="2000" dirty="0" smtClean="0"/>
                      </a:br>
                      <a:r>
                        <a:rPr lang="en-US" sz="2000" dirty="0" smtClean="0"/>
                        <a:t>(N=645)</a:t>
                      </a:r>
                      <a:endParaRPr lang="en-US" sz="2000" dirty="0"/>
                    </a:p>
                  </a:txBody>
                  <a:tcPr marL="68580" marR="68580" marT="34290" marB="34290">
                    <a:solidFill>
                      <a:srgbClr val="FFFFFF"/>
                    </a:solidFill>
                  </a:tcPr>
                </a:tc>
              </a:tr>
            </a:tbl>
          </a:graphicData>
        </a:graphic>
      </p:graphicFrame>
      <p:sp>
        <p:nvSpPr>
          <p:cNvPr id="4" name="Slide Number Placeholder 3"/>
          <p:cNvSpPr>
            <a:spLocks noGrp="1"/>
          </p:cNvSpPr>
          <p:nvPr>
            <p:ph type="sldNum" sz="quarter" idx="12"/>
          </p:nvPr>
        </p:nvSpPr>
        <p:spPr/>
        <p:txBody>
          <a:bodyPr/>
          <a:lstStyle/>
          <a:p>
            <a:fld id="{D40871A9-28FF-440A-9C7F-9206B9538D02}" type="slidenum">
              <a:rPr lang="en-US" smtClean="0">
                <a:solidFill>
                  <a:prstClr val="black">
                    <a:tint val="75000"/>
                  </a:prstClr>
                </a:solidFill>
              </a:rPr>
              <a:pPr/>
              <a:t>5</a:t>
            </a:fld>
            <a:endParaRPr lang="en-US" dirty="0">
              <a:solidFill>
                <a:prstClr val="black">
                  <a:tint val="75000"/>
                </a:prstClr>
              </a:solidFill>
            </a:endParaRPr>
          </a:p>
        </p:txBody>
      </p:sp>
      <p:sp>
        <p:nvSpPr>
          <p:cNvPr id="5" name="Date Placeholder 4"/>
          <p:cNvSpPr>
            <a:spLocks noGrp="1"/>
          </p:cNvSpPr>
          <p:nvPr>
            <p:ph type="dt" sz="half" idx="2"/>
          </p:nvPr>
        </p:nvSpPr>
        <p:spPr/>
        <p:txBody>
          <a:bodyPr/>
          <a:lstStyle/>
          <a:p>
            <a:r>
              <a:rPr lang="en-US" dirty="0" smtClean="0"/>
              <a:t>05/06/2016</a:t>
            </a:r>
            <a:endParaRPr lang="en-US" dirty="0"/>
          </a:p>
        </p:txBody>
      </p:sp>
      <p:sp>
        <p:nvSpPr>
          <p:cNvPr id="8" name="Rectangle 7"/>
          <p:cNvSpPr/>
          <p:nvPr/>
        </p:nvSpPr>
        <p:spPr>
          <a:xfrm>
            <a:off x="818418" y="5463287"/>
            <a:ext cx="8059179" cy="707886"/>
          </a:xfrm>
          <a:prstGeom prst="rect">
            <a:avLst/>
          </a:prstGeom>
        </p:spPr>
        <p:txBody>
          <a:bodyPr wrap="square">
            <a:spAutoFit/>
          </a:bodyPr>
          <a:lstStyle/>
          <a:p>
            <a:pPr marL="342900" indent="-342900" defTabSz="685783">
              <a:buFont typeface="Arial" panose="020B0604020202020204" pitchFamily="34" charset="0"/>
              <a:buChar char="•"/>
            </a:pPr>
            <a:r>
              <a:rPr lang="en-US" sz="2000" dirty="0" smtClean="0">
                <a:solidFill>
                  <a:prstClr val="black"/>
                </a:solidFill>
              </a:rPr>
              <a:t>Overall 9%  mutation </a:t>
            </a:r>
            <a:r>
              <a:rPr lang="en-US" sz="2000" dirty="0">
                <a:solidFill>
                  <a:prstClr val="black"/>
                </a:solidFill>
              </a:rPr>
              <a:t>match rate for first ten </a:t>
            </a:r>
            <a:r>
              <a:rPr lang="en-US" sz="2000" dirty="0" smtClean="0">
                <a:solidFill>
                  <a:prstClr val="black"/>
                </a:solidFill>
              </a:rPr>
              <a:t>arms</a:t>
            </a:r>
          </a:p>
          <a:p>
            <a:pPr marL="342900" indent="-342900" defTabSz="685783">
              <a:spcAft>
                <a:spcPts val="600"/>
              </a:spcAft>
              <a:buFont typeface="Arial" panose="020B0604020202020204" pitchFamily="34" charset="0"/>
              <a:buChar char="•"/>
            </a:pPr>
            <a:r>
              <a:rPr lang="en-US" sz="2000" dirty="0" smtClean="0">
                <a:solidFill>
                  <a:prstClr val="black"/>
                </a:solidFill>
              </a:rPr>
              <a:t>Expected 10% </a:t>
            </a:r>
            <a:endParaRPr lang="en-US" sz="2000" dirty="0">
              <a:solidFill>
                <a:prstClr val="black"/>
              </a:solidFill>
            </a:endParaRPr>
          </a:p>
        </p:txBody>
      </p:sp>
    </p:spTree>
    <p:extLst>
      <p:ext uri="{BB962C8B-B14F-4D97-AF65-F5344CB8AC3E}">
        <p14:creationId xmlns:p14="http://schemas.microsoft.com/office/powerpoint/2010/main" val="3695389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NCI-MATCH Accrual Demographics</a:t>
            </a:r>
            <a:endParaRPr lang="en-US" dirty="0"/>
          </a:p>
        </p:txBody>
      </p:sp>
      <p:graphicFrame>
        <p:nvGraphicFramePr>
          <p:cNvPr id="3" name="Table 2"/>
          <p:cNvGraphicFramePr>
            <a:graphicFrameLocks noGrp="1"/>
          </p:cNvGraphicFramePr>
          <p:nvPr>
            <p:extLst/>
          </p:nvPr>
        </p:nvGraphicFramePr>
        <p:xfrm>
          <a:off x="533400" y="1295400"/>
          <a:ext cx="7924800" cy="4091940"/>
        </p:xfrm>
        <a:graphic>
          <a:graphicData uri="http://schemas.openxmlformats.org/drawingml/2006/table">
            <a:tbl>
              <a:tblPr firstRow="1" bandRow="1">
                <a:tableStyleId>{3B4B98B0-60AC-42C2-AFA5-B58CD77FA1E5}</a:tableStyleId>
              </a:tblPr>
              <a:tblGrid>
                <a:gridCol w="2667000"/>
                <a:gridCol w="2818974"/>
                <a:gridCol w="2438826"/>
              </a:tblGrid>
              <a:tr h="480060">
                <a:tc>
                  <a:txBody>
                    <a:bodyPr/>
                    <a:lstStyle/>
                    <a:p>
                      <a:endParaRPr lang="en-US" sz="2200" b="0" dirty="0">
                        <a:solidFill>
                          <a:schemeClr val="tx1">
                            <a:lumMod val="85000"/>
                            <a:lumOff val="15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2200" b="0" kern="1200" dirty="0" smtClean="0">
                          <a:solidFill>
                            <a:schemeClr val="tx1">
                              <a:lumMod val="85000"/>
                              <a:lumOff val="15000"/>
                            </a:schemeClr>
                          </a:solidFill>
                          <a:effectLst/>
                        </a:rPr>
                        <a:t>Enrolled for Screening</a:t>
                      </a:r>
                    </a:p>
                    <a:p>
                      <a:pPr algn="ctr"/>
                      <a:r>
                        <a:rPr lang="en-US" sz="2200" b="0" kern="1200" dirty="0" smtClean="0">
                          <a:solidFill>
                            <a:schemeClr val="tx1">
                              <a:lumMod val="85000"/>
                              <a:lumOff val="15000"/>
                            </a:schemeClr>
                          </a:solidFill>
                          <a:effectLst/>
                        </a:rPr>
                        <a:t>(N=795)</a:t>
                      </a:r>
                      <a:r>
                        <a:rPr lang="en-US" sz="2200" b="0" dirty="0" smtClean="0">
                          <a:solidFill>
                            <a:schemeClr val="tx1">
                              <a:lumMod val="85000"/>
                              <a:lumOff val="15000"/>
                            </a:schemeClr>
                          </a:solidFill>
                          <a:effectLst/>
                        </a:rPr>
                        <a:t> </a:t>
                      </a:r>
                      <a:endParaRPr lang="en-US" sz="2200" b="0" dirty="0">
                        <a:solidFill>
                          <a:schemeClr val="tx1">
                            <a:lumMod val="85000"/>
                            <a:lumOff val="15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algn="ctr"/>
                      <a:r>
                        <a:rPr lang="en-US" sz="2200" b="0" kern="1200" dirty="0" smtClean="0">
                          <a:solidFill>
                            <a:schemeClr val="tx1">
                              <a:lumMod val="85000"/>
                              <a:lumOff val="15000"/>
                            </a:schemeClr>
                          </a:solidFill>
                          <a:effectLst/>
                        </a:rPr>
                        <a:t>Assigned</a:t>
                      </a:r>
                      <a:r>
                        <a:rPr lang="en-US" sz="2200" b="0" kern="1200" baseline="0" dirty="0" smtClean="0">
                          <a:solidFill>
                            <a:schemeClr val="tx1">
                              <a:lumMod val="85000"/>
                              <a:lumOff val="15000"/>
                            </a:schemeClr>
                          </a:solidFill>
                          <a:effectLst/>
                        </a:rPr>
                        <a:t> to</a:t>
                      </a:r>
                      <a:r>
                        <a:rPr lang="en-US" sz="2200" b="0" kern="1200" dirty="0" smtClean="0">
                          <a:solidFill>
                            <a:schemeClr val="tx1">
                              <a:lumMod val="85000"/>
                              <a:lumOff val="15000"/>
                            </a:schemeClr>
                          </a:solidFill>
                          <a:effectLst/>
                        </a:rPr>
                        <a:t> Rx</a:t>
                      </a:r>
                    </a:p>
                    <a:p>
                      <a:pPr algn="ctr"/>
                      <a:r>
                        <a:rPr lang="en-US" sz="2200" b="0" kern="1200" dirty="0" smtClean="0">
                          <a:solidFill>
                            <a:schemeClr val="tx1">
                              <a:lumMod val="85000"/>
                              <a:lumOff val="15000"/>
                            </a:schemeClr>
                          </a:solidFill>
                          <a:effectLst/>
                        </a:rPr>
                        <a:t>(N=33)</a:t>
                      </a:r>
                      <a:r>
                        <a:rPr lang="en-US" sz="2200" b="0" dirty="0" smtClean="0">
                          <a:solidFill>
                            <a:schemeClr val="tx1">
                              <a:lumMod val="85000"/>
                              <a:lumOff val="15000"/>
                            </a:schemeClr>
                          </a:solidFill>
                          <a:effectLst/>
                        </a:rPr>
                        <a:t> </a:t>
                      </a:r>
                      <a:endParaRPr lang="en-US" sz="2200" b="0" dirty="0">
                        <a:solidFill>
                          <a:schemeClr val="tx1">
                            <a:lumMod val="85000"/>
                            <a:lumOff val="15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r>
              <a:tr h="278130">
                <a:tc>
                  <a:txBody>
                    <a:bodyPr/>
                    <a:lstStyle/>
                    <a:p>
                      <a:pPr marL="0" marR="0">
                        <a:spcBef>
                          <a:spcPts val="0"/>
                        </a:spcBef>
                        <a:spcAft>
                          <a:spcPts val="0"/>
                        </a:spcAft>
                      </a:pPr>
                      <a:r>
                        <a:rPr lang="en-US" sz="2200" b="0" dirty="0" smtClean="0">
                          <a:solidFill>
                            <a:schemeClr val="tx1">
                              <a:lumMod val="85000"/>
                              <a:lumOff val="15000"/>
                            </a:schemeClr>
                          </a:solidFill>
                          <a:effectLst/>
                        </a:rPr>
                        <a:t>Median Age</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smtClean="0">
                          <a:solidFill>
                            <a:schemeClr val="tx1">
                              <a:lumMod val="85000"/>
                              <a:lumOff val="15000"/>
                            </a:schemeClr>
                          </a:solidFill>
                          <a:effectLst/>
                        </a:rPr>
                        <a:t>63</a:t>
                      </a:r>
                      <a:r>
                        <a:rPr lang="en-US" sz="2200" b="0" baseline="0" dirty="0" smtClean="0">
                          <a:solidFill>
                            <a:schemeClr val="tx1">
                              <a:lumMod val="85000"/>
                              <a:lumOff val="15000"/>
                            </a:schemeClr>
                          </a:solidFill>
                          <a:effectLst/>
                        </a:rPr>
                        <a:t> (Range </a:t>
                      </a:r>
                      <a:r>
                        <a:rPr lang="en-US" sz="2200" b="0" dirty="0" smtClean="0">
                          <a:solidFill>
                            <a:schemeClr val="tx1">
                              <a:lumMod val="85000"/>
                              <a:lumOff val="15000"/>
                            </a:schemeClr>
                          </a:solidFill>
                          <a:effectLst/>
                          <a:latin typeface="+mj-lt"/>
                          <a:ea typeface="ＭＳ 明朝"/>
                          <a:cs typeface="Times New Roman"/>
                        </a:rPr>
                        <a:t>24-93)</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smtClean="0">
                          <a:solidFill>
                            <a:schemeClr val="tx1">
                              <a:lumMod val="85000"/>
                              <a:lumOff val="15000"/>
                            </a:schemeClr>
                          </a:solidFill>
                          <a:effectLst/>
                        </a:rPr>
                        <a:t>68 (Range </a:t>
                      </a:r>
                      <a:r>
                        <a:rPr lang="en-US" sz="2200" b="0" dirty="0" smtClean="0">
                          <a:solidFill>
                            <a:schemeClr val="tx1">
                              <a:lumMod val="85000"/>
                              <a:lumOff val="15000"/>
                            </a:schemeClr>
                          </a:solidFill>
                          <a:effectLst/>
                          <a:latin typeface="+mj-lt"/>
                          <a:ea typeface="ＭＳ 明朝"/>
                          <a:cs typeface="Times New Roman"/>
                        </a:rPr>
                        <a:t>40-82)</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pPr marL="0" marR="0">
                        <a:spcBef>
                          <a:spcPts val="0"/>
                        </a:spcBef>
                        <a:spcAft>
                          <a:spcPts val="0"/>
                        </a:spcAft>
                      </a:pPr>
                      <a:r>
                        <a:rPr lang="en-US" sz="2200" b="0" dirty="0">
                          <a:solidFill>
                            <a:schemeClr val="tx1">
                              <a:lumMod val="85000"/>
                              <a:lumOff val="15000"/>
                            </a:schemeClr>
                          </a:solidFill>
                          <a:effectLst/>
                        </a:rPr>
                        <a:t>Male</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a:solidFill>
                            <a:schemeClr val="tx1">
                              <a:lumMod val="85000"/>
                              <a:lumOff val="15000"/>
                            </a:schemeClr>
                          </a:solidFill>
                          <a:effectLst/>
                        </a:rPr>
                        <a:t>305 (</a:t>
                      </a:r>
                      <a:r>
                        <a:rPr lang="en-US" sz="2200" b="0" dirty="0" smtClean="0">
                          <a:solidFill>
                            <a:schemeClr val="tx1">
                              <a:lumMod val="85000"/>
                              <a:lumOff val="15000"/>
                            </a:schemeClr>
                          </a:solidFill>
                          <a:effectLst/>
                        </a:rPr>
                        <a:t>38%)</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smtClean="0">
                          <a:solidFill>
                            <a:schemeClr val="tx1">
                              <a:lumMod val="85000"/>
                              <a:lumOff val="15000"/>
                            </a:schemeClr>
                          </a:solidFill>
                          <a:effectLst/>
                        </a:rPr>
                        <a:t>16 </a:t>
                      </a:r>
                      <a:r>
                        <a:rPr lang="en-US" sz="2200" b="0" dirty="0">
                          <a:solidFill>
                            <a:schemeClr val="tx1">
                              <a:lumMod val="85000"/>
                              <a:lumOff val="15000"/>
                            </a:schemeClr>
                          </a:solidFill>
                          <a:effectLst/>
                        </a:rPr>
                        <a:t>(</a:t>
                      </a:r>
                      <a:r>
                        <a:rPr lang="en-US" sz="2200" b="0" dirty="0" smtClean="0">
                          <a:solidFill>
                            <a:schemeClr val="tx1">
                              <a:lumMod val="85000"/>
                              <a:lumOff val="15000"/>
                            </a:schemeClr>
                          </a:solidFill>
                          <a:effectLst/>
                        </a:rPr>
                        <a:t>48%)</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pPr marL="0" marR="0">
                        <a:spcBef>
                          <a:spcPts val="0"/>
                        </a:spcBef>
                        <a:spcAft>
                          <a:spcPts val="0"/>
                        </a:spcAft>
                      </a:pPr>
                      <a:r>
                        <a:rPr lang="en-US" sz="2200" b="0" dirty="0">
                          <a:solidFill>
                            <a:schemeClr val="tx1">
                              <a:lumMod val="85000"/>
                              <a:lumOff val="15000"/>
                            </a:schemeClr>
                          </a:solidFill>
                          <a:effectLst/>
                        </a:rPr>
                        <a:t>Female</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a:solidFill>
                            <a:schemeClr val="tx1">
                              <a:lumMod val="85000"/>
                              <a:lumOff val="15000"/>
                            </a:schemeClr>
                          </a:solidFill>
                          <a:effectLst/>
                        </a:rPr>
                        <a:t>490 (</a:t>
                      </a:r>
                      <a:r>
                        <a:rPr lang="en-US" sz="2200" b="0" dirty="0" smtClean="0">
                          <a:solidFill>
                            <a:schemeClr val="tx1">
                              <a:lumMod val="85000"/>
                              <a:lumOff val="15000"/>
                            </a:schemeClr>
                          </a:solidFill>
                          <a:effectLst/>
                        </a:rPr>
                        <a:t>62%)</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smtClean="0">
                          <a:solidFill>
                            <a:schemeClr val="tx1">
                              <a:lumMod val="85000"/>
                              <a:lumOff val="15000"/>
                            </a:schemeClr>
                          </a:solidFill>
                          <a:effectLst/>
                        </a:rPr>
                        <a:t>17 (52%)</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pPr marL="0" marR="0">
                        <a:spcBef>
                          <a:spcPts val="0"/>
                        </a:spcBef>
                        <a:spcAft>
                          <a:spcPts val="0"/>
                        </a:spcAft>
                      </a:pPr>
                      <a:r>
                        <a:rPr lang="en-US" sz="2200" b="0" dirty="0">
                          <a:solidFill>
                            <a:schemeClr val="tx1">
                              <a:lumMod val="85000"/>
                              <a:lumOff val="15000"/>
                            </a:schemeClr>
                          </a:solidFill>
                          <a:effectLst/>
                        </a:rPr>
                        <a:t>White</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200" b="0" dirty="0">
                          <a:solidFill>
                            <a:schemeClr val="tx1">
                              <a:lumMod val="85000"/>
                              <a:lumOff val="15000"/>
                            </a:schemeClr>
                          </a:solidFill>
                          <a:effectLst/>
                        </a:rPr>
                        <a:t>646 (</a:t>
                      </a:r>
                      <a:r>
                        <a:rPr lang="en-US" sz="2200" b="0" dirty="0" smtClean="0">
                          <a:solidFill>
                            <a:schemeClr val="tx1">
                              <a:lumMod val="85000"/>
                              <a:lumOff val="15000"/>
                            </a:schemeClr>
                          </a:solidFill>
                          <a:effectLst/>
                        </a:rPr>
                        <a:t>81%)</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200" b="0" dirty="0" smtClean="0">
                          <a:solidFill>
                            <a:schemeClr val="tx1">
                              <a:lumMod val="85000"/>
                              <a:lumOff val="15000"/>
                            </a:schemeClr>
                          </a:solidFill>
                          <a:effectLst/>
                        </a:rPr>
                        <a:t>29 (88%)</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130">
                <a:tc>
                  <a:txBody>
                    <a:bodyPr/>
                    <a:lstStyle/>
                    <a:p>
                      <a:pPr marL="0" marR="0">
                        <a:spcBef>
                          <a:spcPts val="0"/>
                        </a:spcBef>
                        <a:spcAft>
                          <a:spcPts val="0"/>
                        </a:spcAft>
                      </a:pPr>
                      <a:r>
                        <a:rPr lang="en-US" sz="2200" b="0" dirty="0">
                          <a:solidFill>
                            <a:schemeClr val="tx1">
                              <a:lumMod val="85000"/>
                              <a:lumOff val="15000"/>
                            </a:schemeClr>
                          </a:solidFill>
                          <a:effectLst/>
                        </a:rPr>
                        <a:t>Black</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a:solidFill>
                            <a:schemeClr val="tx1">
                              <a:lumMod val="85000"/>
                              <a:lumOff val="15000"/>
                            </a:schemeClr>
                          </a:solidFill>
                          <a:effectLst/>
                        </a:rPr>
                        <a:t>88 (</a:t>
                      </a:r>
                      <a:r>
                        <a:rPr lang="en-US" sz="2200" b="0" dirty="0" smtClean="0">
                          <a:solidFill>
                            <a:schemeClr val="tx1">
                              <a:lumMod val="85000"/>
                              <a:lumOff val="15000"/>
                            </a:schemeClr>
                          </a:solidFill>
                          <a:effectLst/>
                        </a:rPr>
                        <a:t>11%)</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smtClean="0">
                          <a:solidFill>
                            <a:schemeClr val="tx1">
                              <a:lumMod val="85000"/>
                              <a:lumOff val="15000"/>
                            </a:schemeClr>
                          </a:solidFill>
                          <a:effectLst/>
                        </a:rPr>
                        <a:t>1</a:t>
                      </a:r>
                      <a:r>
                        <a:rPr lang="en-US" sz="2200" b="0" baseline="0" dirty="0" smtClean="0">
                          <a:solidFill>
                            <a:schemeClr val="tx1">
                              <a:lumMod val="85000"/>
                              <a:lumOff val="15000"/>
                            </a:schemeClr>
                          </a:solidFill>
                          <a:effectLst/>
                        </a:rPr>
                        <a:t> (3%)</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pPr marL="0" marR="0">
                        <a:spcBef>
                          <a:spcPts val="0"/>
                        </a:spcBef>
                        <a:spcAft>
                          <a:spcPts val="0"/>
                        </a:spcAft>
                      </a:pPr>
                      <a:r>
                        <a:rPr lang="en-US" sz="2200" b="0" dirty="0">
                          <a:solidFill>
                            <a:schemeClr val="tx1">
                              <a:lumMod val="85000"/>
                              <a:lumOff val="15000"/>
                            </a:schemeClr>
                          </a:solidFill>
                          <a:effectLst/>
                        </a:rPr>
                        <a:t>Asian</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200" b="0" dirty="0">
                          <a:solidFill>
                            <a:schemeClr val="tx1">
                              <a:lumMod val="85000"/>
                              <a:lumOff val="15000"/>
                            </a:schemeClr>
                          </a:solidFill>
                          <a:effectLst/>
                        </a:rPr>
                        <a:t>27 (</a:t>
                      </a:r>
                      <a:r>
                        <a:rPr lang="en-US" sz="2200" b="0" dirty="0" smtClean="0">
                          <a:solidFill>
                            <a:schemeClr val="tx1">
                              <a:lumMod val="85000"/>
                              <a:lumOff val="15000"/>
                            </a:schemeClr>
                          </a:solidFill>
                          <a:effectLst/>
                        </a:rPr>
                        <a:t>3%)</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200" b="0" dirty="0" smtClean="0">
                          <a:solidFill>
                            <a:schemeClr val="tx1">
                              <a:lumMod val="85000"/>
                              <a:lumOff val="15000"/>
                            </a:schemeClr>
                          </a:solidFill>
                          <a:effectLst/>
                        </a:rPr>
                        <a:t>2</a:t>
                      </a:r>
                      <a:r>
                        <a:rPr lang="en-US" sz="2200" b="0" baseline="0" dirty="0" smtClean="0">
                          <a:solidFill>
                            <a:schemeClr val="tx1">
                              <a:lumMod val="85000"/>
                              <a:lumOff val="15000"/>
                            </a:schemeClr>
                          </a:solidFill>
                          <a:effectLst/>
                        </a:rPr>
                        <a:t> (6%)</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130">
                <a:tc>
                  <a:txBody>
                    <a:bodyPr/>
                    <a:lstStyle/>
                    <a:p>
                      <a:pPr marL="0" marR="0">
                        <a:spcBef>
                          <a:spcPts val="0"/>
                        </a:spcBef>
                        <a:spcAft>
                          <a:spcPts val="0"/>
                        </a:spcAft>
                      </a:pPr>
                      <a:r>
                        <a:rPr lang="en-US" sz="2200" b="0" dirty="0">
                          <a:solidFill>
                            <a:schemeClr val="tx1">
                              <a:lumMod val="85000"/>
                              <a:lumOff val="15000"/>
                            </a:schemeClr>
                          </a:solidFill>
                          <a:effectLst/>
                        </a:rPr>
                        <a:t>Native American</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a:solidFill>
                            <a:schemeClr val="tx1">
                              <a:lumMod val="85000"/>
                              <a:lumOff val="15000"/>
                            </a:schemeClr>
                          </a:solidFill>
                          <a:effectLst/>
                        </a:rPr>
                        <a:t>4 (</a:t>
                      </a:r>
                      <a:r>
                        <a:rPr lang="en-US" sz="2200" b="0" dirty="0" smtClean="0">
                          <a:solidFill>
                            <a:schemeClr val="tx1">
                              <a:lumMod val="85000"/>
                              <a:lumOff val="15000"/>
                            </a:schemeClr>
                          </a:solidFill>
                          <a:effectLst/>
                        </a:rPr>
                        <a:t>1%)</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a:solidFill>
                            <a:schemeClr val="tx1">
                              <a:lumMod val="85000"/>
                              <a:lumOff val="15000"/>
                            </a:schemeClr>
                          </a:solidFill>
                          <a:effectLst/>
                        </a:rPr>
                        <a:t>--</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pPr marL="0" marR="0">
                        <a:spcBef>
                          <a:spcPts val="0"/>
                        </a:spcBef>
                        <a:spcAft>
                          <a:spcPts val="0"/>
                        </a:spcAft>
                      </a:pPr>
                      <a:r>
                        <a:rPr lang="en-US" sz="2200" b="0" dirty="0">
                          <a:solidFill>
                            <a:schemeClr val="tx1">
                              <a:lumMod val="85000"/>
                              <a:lumOff val="15000"/>
                            </a:schemeClr>
                          </a:solidFill>
                          <a:effectLst/>
                        </a:rPr>
                        <a:t>Native Hawaiian</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a:solidFill>
                            <a:schemeClr val="tx1">
                              <a:lumMod val="85000"/>
                              <a:lumOff val="15000"/>
                            </a:schemeClr>
                          </a:solidFill>
                          <a:effectLst/>
                        </a:rPr>
                        <a:t>1 (</a:t>
                      </a:r>
                      <a:r>
                        <a:rPr lang="en-US" sz="2200" b="0" dirty="0" smtClean="0">
                          <a:solidFill>
                            <a:schemeClr val="tx1">
                              <a:lumMod val="85000"/>
                              <a:lumOff val="15000"/>
                            </a:schemeClr>
                          </a:solidFill>
                          <a:effectLst/>
                        </a:rPr>
                        <a:t>0%)</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a:solidFill>
                            <a:schemeClr val="tx1">
                              <a:lumMod val="85000"/>
                              <a:lumOff val="15000"/>
                            </a:schemeClr>
                          </a:solidFill>
                          <a:effectLst/>
                        </a:rPr>
                        <a:t>--</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pPr marL="0" marR="0">
                        <a:spcBef>
                          <a:spcPts val="0"/>
                        </a:spcBef>
                        <a:spcAft>
                          <a:spcPts val="0"/>
                        </a:spcAft>
                      </a:pPr>
                      <a:r>
                        <a:rPr lang="en-US" sz="2200" b="0" dirty="0">
                          <a:solidFill>
                            <a:schemeClr val="tx1">
                              <a:lumMod val="85000"/>
                              <a:lumOff val="15000"/>
                            </a:schemeClr>
                          </a:solidFill>
                          <a:effectLst/>
                        </a:rPr>
                        <a:t>Race </a:t>
                      </a:r>
                      <a:r>
                        <a:rPr lang="en-US" sz="2200" b="0" dirty="0" smtClean="0">
                          <a:solidFill>
                            <a:schemeClr val="tx1">
                              <a:lumMod val="85000"/>
                              <a:lumOff val="15000"/>
                            </a:schemeClr>
                          </a:solidFill>
                          <a:effectLst/>
                        </a:rPr>
                        <a:t>Not Reported</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a:solidFill>
                            <a:schemeClr val="tx1">
                              <a:lumMod val="85000"/>
                              <a:lumOff val="15000"/>
                            </a:schemeClr>
                          </a:solidFill>
                          <a:effectLst/>
                        </a:rPr>
                        <a:t>29 (</a:t>
                      </a:r>
                      <a:r>
                        <a:rPr lang="en-US" sz="2200" b="0" dirty="0" smtClean="0">
                          <a:solidFill>
                            <a:schemeClr val="tx1">
                              <a:lumMod val="85000"/>
                              <a:lumOff val="15000"/>
                            </a:schemeClr>
                          </a:solidFill>
                          <a:effectLst/>
                        </a:rPr>
                        <a:t>4%)</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200" b="0" dirty="0">
                          <a:solidFill>
                            <a:schemeClr val="tx1">
                              <a:lumMod val="85000"/>
                              <a:lumOff val="15000"/>
                            </a:schemeClr>
                          </a:solidFill>
                          <a:effectLst/>
                        </a:rPr>
                        <a:t>1 </a:t>
                      </a:r>
                      <a:r>
                        <a:rPr lang="en-US" sz="2200" b="0" dirty="0" smtClean="0">
                          <a:solidFill>
                            <a:schemeClr val="tx1">
                              <a:lumMod val="85000"/>
                              <a:lumOff val="15000"/>
                            </a:schemeClr>
                          </a:solidFill>
                          <a:effectLst/>
                        </a:rPr>
                        <a:t>(3%)</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
                <a:tc>
                  <a:txBody>
                    <a:bodyPr/>
                    <a:lstStyle/>
                    <a:p>
                      <a:pPr marL="0" marR="0">
                        <a:spcBef>
                          <a:spcPts val="0"/>
                        </a:spcBef>
                        <a:spcAft>
                          <a:spcPts val="0"/>
                        </a:spcAft>
                      </a:pPr>
                      <a:r>
                        <a:rPr lang="en-US" sz="2200" b="0" dirty="0" smtClean="0">
                          <a:solidFill>
                            <a:schemeClr val="tx1">
                              <a:lumMod val="85000"/>
                              <a:lumOff val="15000"/>
                            </a:schemeClr>
                          </a:solidFill>
                          <a:effectLst/>
                        </a:rPr>
                        <a:t>Hispanic Ethnicity</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200" b="0" dirty="0">
                          <a:solidFill>
                            <a:schemeClr val="tx1">
                              <a:lumMod val="85000"/>
                              <a:lumOff val="15000"/>
                            </a:schemeClr>
                          </a:solidFill>
                          <a:effectLst/>
                        </a:rPr>
                        <a:t>36 (</a:t>
                      </a:r>
                      <a:r>
                        <a:rPr lang="en-US" sz="2200" b="0" dirty="0" smtClean="0">
                          <a:solidFill>
                            <a:schemeClr val="tx1">
                              <a:lumMod val="85000"/>
                              <a:lumOff val="15000"/>
                            </a:schemeClr>
                          </a:solidFill>
                          <a:effectLst/>
                        </a:rPr>
                        <a:t>5%)</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200" b="0" dirty="0">
                          <a:solidFill>
                            <a:schemeClr val="tx1">
                              <a:lumMod val="85000"/>
                              <a:lumOff val="15000"/>
                            </a:schemeClr>
                          </a:solidFill>
                          <a:effectLst/>
                        </a:rPr>
                        <a:t>--</a:t>
                      </a:r>
                      <a:endParaRPr lang="en-US" sz="2200" b="0" dirty="0">
                        <a:solidFill>
                          <a:schemeClr val="tx1">
                            <a:lumMod val="85000"/>
                            <a:lumOff val="15000"/>
                          </a:schemeClr>
                        </a:solidFill>
                        <a:effectLst/>
                        <a:latin typeface="+mj-lt"/>
                        <a:ea typeface="ＭＳ 明朝"/>
                        <a:cs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fld id="{D40871A9-28FF-440A-9C7F-9206B9538D02}" type="slidenum">
              <a:rPr lang="en-US" smtClean="0">
                <a:solidFill>
                  <a:prstClr val="black">
                    <a:tint val="75000"/>
                  </a:prstClr>
                </a:solidFill>
              </a:rPr>
              <a:pPr/>
              <a:t>6</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2235134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594" y="487328"/>
            <a:ext cx="8229600" cy="563562"/>
          </a:xfrm>
        </p:spPr>
        <p:txBody>
          <a:bodyPr/>
          <a:lstStyle/>
          <a:p>
            <a:pPr lvl="0"/>
            <a:r>
              <a:rPr lang="en-US" dirty="0" smtClean="0"/>
              <a:t>NCI-MATCH First Ten Arms and Mutation Prevalence Rates Per Arm (Actual </a:t>
            </a:r>
            <a:r>
              <a:rPr lang="en-US" dirty="0"/>
              <a:t>vs </a:t>
            </a:r>
            <a:r>
              <a:rPr lang="en-US" dirty="0" smtClean="0"/>
              <a:t>Estimated)</a:t>
            </a:r>
            <a:r>
              <a:rPr lang="en-US" sz="2800" dirty="0"/>
              <a:t/>
            </a:r>
            <a:br>
              <a:rPr lang="en-US" sz="2800" dirty="0"/>
            </a:b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2313353055"/>
              </p:ext>
            </p:extLst>
          </p:nvPr>
        </p:nvGraphicFramePr>
        <p:xfrm>
          <a:off x="740564" y="1905000"/>
          <a:ext cx="7704029" cy="4084320"/>
        </p:xfrm>
        <a:graphic>
          <a:graphicData uri="http://schemas.openxmlformats.org/drawingml/2006/table">
            <a:tbl>
              <a:tblPr firstRow="1" firstCol="1" bandRow="1">
                <a:tableStyleId>{BC89EF96-8CEA-46FF-86C4-4CE0E7609802}</a:tableStyleId>
              </a:tblPr>
              <a:tblGrid>
                <a:gridCol w="4689822"/>
                <a:gridCol w="1699758"/>
                <a:gridCol w="1314449"/>
              </a:tblGrid>
              <a:tr h="615601">
                <a:tc>
                  <a:txBody>
                    <a:bodyPr/>
                    <a:lstStyle/>
                    <a:p>
                      <a:pPr marL="0" marR="0" algn="l">
                        <a:spcBef>
                          <a:spcPts val="0"/>
                        </a:spcBef>
                        <a:spcAft>
                          <a:spcPts val="0"/>
                        </a:spcAft>
                      </a:pPr>
                      <a:endParaRPr lang="en-US" sz="2000" b="0" dirty="0">
                        <a:solidFill>
                          <a:schemeClr val="tx1">
                            <a:lumMod val="75000"/>
                            <a:lumOff val="2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c>
                  <a:txBody>
                    <a:bodyPr/>
                    <a:lstStyle/>
                    <a:p>
                      <a:pPr marL="0" marR="0" algn="ctr">
                        <a:spcBef>
                          <a:spcPts val="0"/>
                        </a:spcBef>
                        <a:spcAft>
                          <a:spcPts val="0"/>
                        </a:spcAft>
                      </a:pPr>
                      <a:r>
                        <a:rPr lang="en-US" sz="1600" b="0" dirty="0" smtClean="0">
                          <a:solidFill>
                            <a:schemeClr val="tx1">
                              <a:lumMod val="75000"/>
                              <a:lumOff val="25000"/>
                            </a:schemeClr>
                          </a:solidFill>
                          <a:effectLst/>
                          <a:latin typeface="+mn-lt"/>
                          <a:ea typeface="MS Mincho" panose="02020609040205080304" pitchFamily="49" charset="-128"/>
                          <a:cs typeface="Times New Roman" panose="02020603050405020304" pitchFamily="18" charset="0"/>
                        </a:rPr>
                        <a:t>Actual</a:t>
                      </a:r>
                      <a:r>
                        <a:rPr lang="en-US" sz="1600" b="0" baseline="0" dirty="0" smtClean="0">
                          <a:solidFill>
                            <a:schemeClr val="tx1">
                              <a:lumMod val="75000"/>
                              <a:lumOff val="25000"/>
                            </a:schemeClr>
                          </a:solidFill>
                          <a:effectLst/>
                          <a:latin typeface="+mn-lt"/>
                          <a:ea typeface="MS Mincho" panose="02020609040205080304" pitchFamily="49" charset="-128"/>
                          <a:cs typeface="Times New Roman" panose="02020603050405020304" pitchFamily="18" charset="0"/>
                        </a:rPr>
                        <a:t> MATCH Rate (%)</a:t>
                      </a:r>
                    </a:p>
                  </a:txBody>
                  <a:tcPr marL="68580" marR="68580" marT="0" marB="0" anchor="ctr">
                    <a:solidFill>
                      <a:srgbClr val="F8F8F8"/>
                    </a:solidFill>
                  </a:tcPr>
                </a:tc>
                <a:tc>
                  <a:txBody>
                    <a:bodyPr/>
                    <a:lstStyle/>
                    <a:p>
                      <a:pPr marL="0" marR="0" algn="ctr">
                        <a:spcBef>
                          <a:spcPts val="0"/>
                        </a:spcBef>
                        <a:spcAft>
                          <a:spcPts val="0"/>
                        </a:spcAft>
                      </a:pPr>
                      <a:r>
                        <a:rPr lang="en-US" sz="1600" b="0" dirty="0" smtClean="0">
                          <a:solidFill>
                            <a:schemeClr val="tx1">
                              <a:lumMod val="75000"/>
                              <a:lumOff val="25000"/>
                            </a:schemeClr>
                          </a:solidFill>
                          <a:effectLst/>
                          <a:latin typeface="+mn-lt"/>
                          <a:ea typeface="MS Mincho" panose="02020609040205080304" pitchFamily="49" charset="-128"/>
                          <a:cs typeface="Times New Roman" panose="02020603050405020304" pitchFamily="18" charset="0"/>
                        </a:rPr>
                        <a:t>Estimated Prevalence Rate (%)</a:t>
                      </a:r>
                      <a:endParaRPr lang="en-US" sz="1600" b="0" dirty="0">
                        <a:solidFill>
                          <a:schemeClr val="tx1">
                            <a:lumMod val="75000"/>
                            <a:lumOff val="2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r>
              <a:tr h="289559">
                <a:tc>
                  <a:txBody>
                    <a:bodyPr/>
                    <a:lstStyle/>
                    <a:p>
                      <a:pPr marL="339725" marR="0" indent="-339725" algn="l" defTabSz="685783" rtl="0" eaLnBrk="1" fontAlgn="auto" latinLnBrk="0" hangingPunct="1">
                        <a:lnSpc>
                          <a:spcPct val="100000"/>
                        </a:lnSpc>
                        <a:spcBef>
                          <a:spcPts val="0"/>
                        </a:spcBef>
                        <a:spcAft>
                          <a:spcPts val="0"/>
                        </a:spcAft>
                        <a:buClrTx/>
                        <a:buSzTx/>
                        <a:buFontTx/>
                        <a:buNone/>
                        <a:tabLst/>
                        <a:defRPr/>
                      </a:pPr>
                      <a:r>
                        <a:rPr lang="pt-BR" sz="2000" b="0" dirty="0" smtClean="0"/>
                        <a:t>Q:  Ado-trastuzumab</a:t>
                      </a:r>
                      <a:r>
                        <a:rPr lang="pt-BR" sz="2000" b="0" baseline="0" dirty="0" smtClean="0"/>
                        <a:t> emtansine </a:t>
                      </a:r>
                      <a:r>
                        <a:rPr lang="pt-BR" sz="2000" b="0" dirty="0" smtClean="0"/>
                        <a:t>in HER2 amplifications   </a:t>
                      </a:r>
                      <a:endParaRPr lang="en-US" sz="2000" dirty="0"/>
                    </a:p>
                  </a:txBody>
                  <a:tcPr marL="68580" marR="68580" marT="0" marB="0">
                    <a:solidFill>
                      <a:srgbClr val="F8F8F8"/>
                    </a:solid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1.7</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5</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2000" b="0" dirty="0" smtClean="0"/>
                        <a:t>U:  </a:t>
                      </a:r>
                      <a:r>
                        <a:rPr lang="en-US" sz="2000" b="0" dirty="0" smtClean="0"/>
                        <a:t>Defactinib in NF2 loss</a:t>
                      </a:r>
                    </a:p>
                  </a:txBody>
                  <a:tcPr marL="68580" marR="68580" marT="0" marB="0">
                    <a:solidFill>
                      <a:srgbClr val="F8F8F8"/>
                    </a:solid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1.1</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2</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2000" b="0" dirty="0" smtClean="0"/>
                        <a:t>B:  Afatinib in HER2 mutations</a:t>
                      </a:r>
                    </a:p>
                  </a:txBody>
                  <a:tcPr marL="68580" marR="68580" marT="0" marB="0">
                    <a:solidFill>
                      <a:srgbClr val="F8F8F8"/>
                    </a:solid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0.8</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2-6</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2000" b="0" dirty="0" smtClean="0"/>
                        <a:t>H:  Dabrafenib+Trametinib in  BRAF V600</a:t>
                      </a:r>
                    </a:p>
                  </a:txBody>
                  <a:tcPr marL="68580" marR="68580" marT="0" marB="0">
                    <a:solidFill>
                      <a:srgbClr val="F8F8F8"/>
                    </a:solid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0.8</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7</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2000" b="0" dirty="0" smtClean="0"/>
                        <a:t>R:  Trametinib in BRAF non-V600</a:t>
                      </a:r>
                      <a:endParaRPr lang="en-US" sz="2000" b="0" dirty="0" smtClean="0"/>
                    </a:p>
                  </a:txBody>
                  <a:tcPr marL="68580" marR="68580" marT="0" marB="0">
                    <a:solidFill>
                      <a:srgbClr val="F8F8F8"/>
                    </a:solid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0.3</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2.8</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2000" b="0" dirty="0" smtClean="0"/>
                        <a:t>E:  </a:t>
                      </a:r>
                      <a:r>
                        <a:rPr lang="pt-BR" sz="2000" b="0" dirty="0" smtClean="0"/>
                        <a:t>AZD9291 in EGFR T790M</a:t>
                      </a:r>
                      <a:endParaRPr lang="en-US" sz="2000" b="0" dirty="0" smtClean="0"/>
                    </a:p>
                  </a:txBody>
                  <a:tcPr marL="68580" marR="68580" marT="0" marB="0">
                    <a:solidFill>
                      <a:srgbClr val="F8F8F8"/>
                    </a:solid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0.2</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1-2</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2000" b="0" dirty="0" smtClean="0"/>
                        <a:t>F:  Crizotinib in ALK translocation</a:t>
                      </a:r>
                      <a:endParaRPr lang="en-US" sz="2000" b="0" dirty="0"/>
                    </a:p>
                  </a:txBody>
                  <a:tcPr marL="68580" marR="68580" marT="0" marB="0">
                    <a:solidFill>
                      <a:srgbClr val="F8F8F8"/>
                    </a:solid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0.2</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&lt;2</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2000" b="0" dirty="0" smtClean="0"/>
                        <a:t>V:  Sunitinib in cKIT mutations</a:t>
                      </a:r>
                      <a:endParaRPr lang="en-US" sz="2000" b="0" dirty="0"/>
                    </a:p>
                  </a:txBody>
                  <a:tcPr marL="68580" marR="68580" marT="0" marB="0">
                    <a:solidFill>
                      <a:srgbClr val="F8F8F8"/>
                    </a:solid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0.2</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2</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2000" b="0" dirty="0" smtClean="0"/>
                        <a:t>A:  Afatinib in EGFR mutations</a:t>
                      </a:r>
                      <a:endParaRPr lang="pt-BR" sz="2000" b="0" dirty="0" smtClean="0"/>
                    </a:p>
                  </a:txBody>
                  <a:tcPr marL="68580" marR="68580" marT="0" marB="0">
                    <a:solidFill>
                      <a:srgbClr val="F8F8F8"/>
                    </a:solid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0</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1-4</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oFill/>
                  </a:tcPr>
                </a:tc>
              </a:tr>
              <a:tr h="228604">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2000" b="0" dirty="0" smtClean="0"/>
                        <a:t>G: Crizotinib in ROS1</a:t>
                      </a:r>
                      <a:r>
                        <a:rPr lang="pt-BR" sz="2000" b="0" baseline="0" dirty="0" smtClean="0"/>
                        <a:t> translocation</a:t>
                      </a:r>
                      <a:endParaRPr lang="en-US" sz="2000" b="0" dirty="0"/>
                    </a:p>
                  </a:txBody>
                  <a:tcPr marL="68580" marR="68580" marT="0" marB="0">
                    <a:solidFill>
                      <a:srgbClr val="F8F8F8"/>
                    </a:solid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0</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20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&lt;2</a:t>
                      </a:r>
                      <a:endParaRPr lang="en-US" sz="20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bl>
          </a:graphicData>
        </a:graphic>
      </p:graphicFrame>
      <p:sp>
        <p:nvSpPr>
          <p:cNvPr id="3" name="Rectangle 2"/>
          <p:cNvSpPr/>
          <p:nvPr/>
        </p:nvSpPr>
        <p:spPr>
          <a:xfrm>
            <a:off x="681075" y="1066800"/>
            <a:ext cx="8059179" cy="707886"/>
          </a:xfrm>
          <a:prstGeom prst="rect">
            <a:avLst/>
          </a:prstGeom>
        </p:spPr>
        <p:txBody>
          <a:bodyPr wrap="square">
            <a:spAutoFit/>
          </a:bodyPr>
          <a:lstStyle/>
          <a:p>
            <a:pPr marL="342900" indent="-342900" defTabSz="685783">
              <a:buFont typeface="Arial" panose="020B0604020202020204" pitchFamily="34" charset="0"/>
              <a:buChar char="•"/>
            </a:pPr>
            <a:r>
              <a:rPr lang="en-US" sz="2000" dirty="0" smtClean="0">
                <a:solidFill>
                  <a:prstClr val="black"/>
                </a:solidFill>
              </a:rPr>
              <a:t>Overall 9%  mutation </a:t>
            </a:r>
            <a:r>
              <a:rPr lang="en-US" sz="2000" dirty="0">
                <a:solidFill>
                  <a:prstClr val="black"/>
                </a:solidFill>
              </a:rPr>
              <a:t>match rate for first ten </a:t>
            </a:r>
            <a:r>
              <a:rPr lang="en-US" sz="2000" dirty="0" smtClean="0">
                <a:solidFill>
                  <a:prstClr val="black"/>
                </a:solidFill>
              </a:rPr>
              <a:t>arms (56/645)</a:t>
            </a:r>
          </a:p>
          <a:p>
            <a:pPr marL="342900" indent="-342900" defTabSz="685783">
              <a:spcAft>
                <a:spcPts val="600"/>
              </a:spcAft>
              <a:buFont typeface="Arial" panose="020B0604020202020204" pitchFamily="34" charset="0"/>
              <a:buChar char="•"/>
            </a:pPr>
            <a:r>
              <a:rPr lang="en-US" sz="2000" dirty="0" smtClean="0">
                <a:solidFill>
                  <a:prstClr val="black"/>
                </a:solidFill>
              </a:rPr>
              <a:t>Expected 10% </a:t>
            </a:r>
            <a:endParaRPr lang="en-US" sz="2000" dirty="0">
              <a:solidFill>
                <a:prstClr val="black"/>
              </a:solidFill>
            </a:endParaRPr>
          </a:p>
        </p:txBody>
      </p:sp>
      <p:sp>
        <p:nvSpPr>
          <p:cNvPr id="8" name="Slide Number Placeholder 7"/>
          <p:cNvSpPr>
            <a:spLocks noGrp="1"/>
          </p:cNvSpPr>
          <p:nvPr>
            <p:ph type="sldNum" sz="quarter" idx="12"/>
          </p:nvPr>
        </p:nvSpPr>
        <p:spPr/>
        <p:txBody>
          <a:bodyPr/>
          <a:lstStyle/>
          <a:p>
            <a:fld id="{D40871A9-28FF-440A-9C7F-9206B9538D02}" type="slidenum">
              <a:rPr lang="en-US" smtClean="0">
                <a:solidFill>
                  <a:prstClr val="black">
                    <a:tint val="75000"/>
                  </a:prstClr>
                </a:solidFill>
              </a:rPr>
              <a:pPr/>
              <a:t>7</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2549907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NCI-MATCH Primary Disease Sites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25207299"/>
              </p:ext>
            </p:extLst>
          </p:nvPr>
        </p:nvGraphicFramePr>
        <p:xfrm>
          <a:off x="457200" y="979577"/>
          <a:ext cx="8229600" cy="4689703"/>
        </p:xfrm>
        <a:graphic>
          <a:graphicData uri="http://schemas.openxmlformats.org/drawingml/2006/table">
            <a:tbl>
              <a:tblPr firstRow="1" firstCol="1" bandRow="1"/>
              <a:tblGrid>
                <a:gridCol w="3145055"/>
                <a:gridCol w="1600200"/>
                <a:gridCol w="2057400"/>
                <a:gridCol w="1426945"/>
              </a:tblGrid>
              <a:tr h="0">
                <a:tc>
                  <a:txBody>
                    <a:bodyPr/>
                    <a:lstStyle/>
                    <a:p>
                      <a:pPr marL="0" marR="0">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Common Cancers</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Enrolled for Screening (N=795)</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Screened (N=645)</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Assigned to Rx (N=33)</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r>
              <a:tr h="0">
                <a:tc>
                  <a:txBody>
                    <a:bodyPr/>
                    <a:lstStyle/>
                    <a:p>
                      <a:pPr marL="0" marR="0">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Colorectal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104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13.1%)</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84 </a:t>
                      </a:r>
                      <a:r>
                        <a:rPr lang="en-US" sz="1400" dirty="0" smtClean="0">
                          <a:effectLst/>
                          <a:latin typeface="+mj-lt"/>
                          <a:ea typeface="MS Mincho" panose="02020609040205080304" pitchFamily="49" charset="-128"/>
                          <a:cs typeface="Times New Roman" panose="02020603050405020304" pitchFamily="18" charset="0"/>
                        </a:rPr>
                        <a:t> (13.0%)</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6 </a:t>
                      </a:r>
                      <a:r>
                        <a:rPr lang="en-US" sz="1400" dirty="0" smtClean="0">
                          <a:effectLst/>
                          <a:latin typeface="+mj-lt"/>
                          <a:ea typeface="MS Mincho" panose="02020609040205080304" pitchFamily="49" charset="-128"/>
                          <a:cs typeface="Times New Roman" panose="02020603050405020304" pitchFamily="18" charset="0"/>
                        </a:rPr>
                        <a:t> (18.2%)</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Breast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  96</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12.1%)</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84  (13.0%)</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2    (6.1%)</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Non-Small Cell Lung</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62 </a:t>
                      </a:r>
                      <a:r>
                        <a:rPr lang="en-US" sz="1400" dirty="0" smtClean="0">
                          <a:effectLst/>
                          <a:latin typeface="+mj-lt"/>
                          <a:ea typeface="MS Mincho" panose="02020609040205080304" pitchFamily="49" charset="-128"/>
                          <a:cs typeface="Times New Roman" panose="02020603050405020304" pitchFamily="18" charset="0"/>
                        </a:rPr>
                        <a:t>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7.8%)</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 48     (7.4%)</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5 </a:t>
                      </a:r>
                      <a:r>
                        <a:rPr lang="en-US" sz="1400" dirty="0" smtClean="0">
                          <a:effectLst/>
                          <a:latin typeface="+mj-lt"/>
                          <a:ea typeface="MS Mincho" panose="02020609040205080304" pitchFamily="49" charset="-128"/>
                          <a:cs typeface="Times New Roman" panose="02020603050405020304" pitchFamily="18" charset="0"/>
                        </a:rPr>
                        <a:t> (15.2%)</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Prostate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20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2.5%)</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17 </a:t>
                      </a:r>
                      <a:r>
                        <a:rPr lang="en-US" sz="1400" dirty="0" smtClean="0">
                          <a:effectLst/>
                          <a:latin typeface="+mj-lt"/>
                          <a:ea typeface="MS Mincho" panose="02020609040205080304" pitchFamily="49" charset="-128"/>
                          <a:cs typeface="Times New Roman" panose="02020603050405020304" pitchFamily="18" charset="0"/>
                        </a:rPr>
                        <a:t>   (2.6%)</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 </a:t>
                      </a:r>
                      <a:r>
                        <a:rPr lang="en-US" sz="1400" dirty="0" smtClean="0">
                          <a:effectLst/>
                          <a:latin typeface="+mj-lt"/>
                          <a:ea typeface="MS Mincho" panose="02020609040205080304" pitchFamily="49" charset="-128"/>
                          <a:cs typeface="Times New Roman" panose="02020603050405020304" pitchFamily="18" charset="0"/>
                        </a:rPr>
                        <a:t>   (3.0%)</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r">
                        <a:spcBef>
                          <a:spcPts val="0"/>
                        </a:spcBef>
                        <a:spcAft>
                          <a:spcPts val="0"/>
                        </a:spcAft>
                      </a:pPr>
                      <a:r>
                        <a:rPr lang="en-US" sz="1400" b="1" dirty="0" smtClean="0">
                          <a:effectLst/>
                          <a:latin typeface="+mj-lt"/>
                          <a:ea typeface="MS Mincho" panose="02020609040205080304" pitchFamily="49" charset="-128"/>
                          <a:cs typeface="Times New Roman" panose="02020603050405020304" pitchFamily="18" charset="0"/>
                        </a:rPr>
                        <a:t>Common Cancers Subtotal</a:t>
                      </a:r>
                      <a:endParaRPr lang="en-US" sz="1400" b="1"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smtClean="0">
                          <a:effectLst/>
                          <a:latin typeface="+mj-lt"/>
                          <a:ea typeface="MS Mincho" panose="02020609040205080304" pitchFamily="49" charset="-128"/>
                          <a:cs typeface="Times New Roman" panose="02020603050405020304" pitchFamily="18" charset="0"/>
                        </a:rPr>
                        <a:t>282  (35.47%)</a:t>
                      </a:r>
                      <a:endParaRPr lang="en-US" sz="1400" b="1"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smtClean="0">
                          <a:effectLst/>
                          <a:latin typeface="+mj-lt"/>
                          <a:ea typeface="MS Mincho" panose="02020609040205080304" pitchFamily="49" charset="-128"/>
                          <a:cs typeface="Times New Roman" panose="02020603050405020304" pitchFamily="18" charset="0"/>
                        </a:rPr>
                        <a:t>233  (36.12%)</a:t>
                      </a:r>
                      <a:endParaRPr lang="en-US" sz="1400" b="1"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b="1" dirty="0" smtClean="0">
                          <a:effectLst/>
                          <a:latin typeface="+mj-lt"/>
                          <a:ea typeface="MS Mincho" panose="02020609040205080304" pitchFamily="49" charset="-128"/>
                          <a:cs typeface="Times New Roman" panose="02020603050405020304" pitchFamily="18" charset="0"/>
                        </a:rPr>
                        <a:t>14   (42.42%)</a:t>
                      </a:r>
                      <a:endParaRPr lang="en-US" sz="1400" b="1"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7703">
                <a:tc>
                  <a:txBody>
                    <a:bodyPr/>
                    <a:lstStyle/>
                    <a:p>
                      <a:pPr marL="0" marR="0">
                        <a:spcBef>
                          <a:spcPts val="0"/>
                        </a:spcBef>
                        <a:spcAft>
                          <a:spcPts val="0"/>
                        </a:spcAft>
                      </a:pPr>
                      <a:endParaRPr lang="en-US" sz="8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8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8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8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0583">
                <a:tc>
                  <a:txBody>
                    <a:bodyPr/>
                    <a:lstStyle/>
                    <a:p>
                      <a:pPr marL="0" marR="0">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Uncommon</a:t>
                      </a:r>
                      <a:r>
                        <a:rPr lang="en-US" sz="1400" baseline="0" dirty="0" smtClean="0">
                          <a:effectLst/>
                          <a:latin typeface="+mj-lt"/>
                          <a:ea typeface="MS Mincho" panose="02020609040205080304" pitchFamily="49" charset="-128"/>
                          <a:cs typeface="Times New Roman" panose="02020603050405020304" pitchFamily="18" charset="0"/>
                        </a:rPr>
                        <a:t> Cancers</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marL="0" marR="0" algn="ctr">
                        <a:spcBef>
                          <a:spcPts val="0"/>
                        </a:spcBef>
                        <a:spcAft>
                          <a:spcPts val="0"/>
                        </a:spcAft>
                      </a:pP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marL="0" marR="0" algn="ctr">
                        <a:spcBef>
                          <a:spcPts val="0"/>
                        </a:spcBef>
                        <a:spcAft>
                          <a:spcPts val="0"/>
                        </a:spcAft>
                      </a:pP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c>
                  <a:txBody>
                    <a:bodyPr/>
                    <a:lstStyle/>
                    <a:p>
                      <a:pPr marL="0" marR="0" algn="ctr">
                        <a:spcBef>
                          <a:spcPts val="0"/>
                        </a:spcBef>
                        <a:spcAft>
                          <a:spcPts val="0"/>
                        </a:spcAft>
                      </a:pP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8F8"/>
                    </a:solidFill>
                  </a:tcPr>
                </a:tc>
              </a:tr>
              <a:tr h="0">
                <a:tc>
                  <a:txBody>
                    <a:bodyPr/>
                    <a:lstStyle/>
                    <a:p>
                      <a:pPr marL="0" marR="0">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Ovarian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 89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11.2%)</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72 </a:t>
                      </a:r>
                      <a:r>
                        <a:rPr lang="en-US" sz="1400" dirty="0" smtClean="0">
                          <a:effectLst/>
                          <a:latin typeface="+mj-lt"/>
                          <a:ea typeface="MS Mincho" panose="02020609040205080304" pitchFamily="49" charset="-128"/>
                          <a:cs typeface="Times New Roman" panose="02020603050405020304" pitchFamily="18" charset="0"/>
                        </a:rPr>
                        <a:t>  (11.2%)</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6 </a:t>
                      </a:r>
                      <a:r>
                        <a:rPr lang="en-US" sz="1400" dirty="0" smtClean="0">
                          <a:effectLst/>
                          <a:latin typeface="+mj-lt"/>
                          <a:ea typeface="MS Mincho" panose="02020609040205080304" pitchFamily="49" charset="-128"/>
                          <a:cs typeface="Times New Roman" panose="02020603050405020304" pitchFamily="18" charset="0"/>
                        </a:rPr>
                        <a:t> (18.2%)</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Pancreas </a:t>
                      </a:r>
                      <a:r>
                        <a:rPr lang="en-US" sz="1400" dirty="0" smtClean="0">
                          <a:effectLst/>
                          <a:latin typeface="+mj-lt"/>
                          <a:ea typeface="MS Mincho" panose="02020609040205080304" pitchFamily="49" charset="-128"/>
                          <a:cs typeface="Times New Roman" panose="02020603050405020304" pitchFamily="18" charset="0"/>
                        </a:rPr>
                        <a:t>(Adeno/NOS</a:t>
                      </a:r>
                      <a:r>
                        <a:rPr lang="en-US" sz="1400" dirty="0">
                          <a:effectLst/>
                          <a:latin typeface="+mj-lt"/>
                          <a:ea typeface="MS Mincho" panose="02020609040205080304" pitchFamily="49" charset="-128"/>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 43    (5.4%)</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34 </a:t>
                      </a:r>
                      <a:r>
                        <a:rPr lang="en-US" sz="1400" dirty="0" smtClean="0">
                          <a:effectLst/>
                          <a:latin typeface="+mj-lt"/>
                          <a:ea typeface="MS Mincho" panose="02020609040205080304" pitchFamily="49" charset="-128"/>
                          <a:cs typeface="Times New Roman" panose="02020603050405020304" pitchFamily="18" charset="0"/>
                        </a:rPr>
                        <a:t>    (5.3%)</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Head</a:t>
                      </a:r>
                      <a:r>
                        <a:rPr lang="en-US" sz="1400" baseline="0" dirty="0" smtClean="0">
                          <a:effectLst/>
                          <a:latin typeface="+mj-lt"/>
                          <a:ea typeface="MS Mincho" panose="02020609040205080304" pitchFamily="49" charset="-128"/>
                          <a:cs typeface="Times New Roman" panose="02020603050405020304" pitchFamily="18" charset="0"/>
                        </a:rPr>
                        <a:t> and Neck</a:t>
                      </a:r>
                      <a:r>
                        <a:rPr lang="en-US" sz="1400" baseline="30000" dirty="0" smtClean="0">
                          <a:effectLst/>
                          <a:latin typeface="+mj-lt"/>
                          <a:ea typeface="MS Mincho" panose="02020609040205080304" pitchFamily="49" charset="-128"/>
                          <a:cs typeface="Times New Roman" panose="02020603050405020304" pitchFamily="18" charset="0"/>
                        </a:rPr>
                        <a:t>1</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38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4.8%)</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34 </a:t>
                      </a:r>
                      <a:r>
                        <a:rPr lang="en-US" sz="1400" dirty="0" smtClean="0">
                          <a:effectLst/>
                          <a:latin typeface="+mj-lt"/>
                          <a:ea typeface="MS Mincho" panose="02020609040205080304" pitchFamily="49" charset="-128"/>
                          <a:cs typeface="Times New Roman" panose="02020603050405020304" pitchFamily="18" charset="0"/>
                        </a:rPr>
                        <a:t>   </a:t>
                      </a:r>
                      <a:r>
                        <a:rPr lang="en-US" sz="1400" baseline="0" dirty="0" smtClean="0">
                          <a:effectLst/>
                          <a:latin typeface="+mj-lt"/>
                          <a:ea typeface="MS Mincho" panose="02020609040205080304" pitchFamily="49" charset="-128"/>
                          <a:cs typeface="Times New Roman" panose="02020603050405020304" pitchFamily="18" charset="0"/>
                        </a:rPr>
                        <a:t>(</a:t>
                      </a:r>
                      <a:r>
                        <a:rPr lang="en-US" sz="1400" dirty="0" smtClean="0">
                          <a:effectLst/>
                          <a:latin typeface="+mj-lt"/>
                          <a:ea typeface="MS Mincho" panose="02020609040205080304" pitchFamily="49" charset="-128"/>
                          <a:cs typeface="Times New Roman" panose="02020603050405020304" pitchFamily="18" charset="0"/>
                        </a:rPr>
                        <a:t>5.3%)</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Endometrial/Uterine (Non-Sarcoma</a:t>
                      </a:r>
                      <a:r>
                        <a:rPr lang="en-US" sz="1400" dirty="0">
                          <a:effectLst/>
                          <a:latin typeface="+mj-lt"/>
                          <a:ea typeface="MS Mincho" panose="02020609040205080304" pitchFamily="49" charset="-128"/>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34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4.3%)</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27 </a:t>
                      </a:r>
                      <a:r>
                        <a:rPr lang="en-US" sz="1400" dirty="0" smtClean="0">
                          <a:effectLst/>
                          <a:latin typeface="+mj-lt"/>
                          <a:ea typeface="MS Mincho" panose="02020609040205080304" pitchFamily="49" charset="-128"/>
                          <a:cs typeface="Times New Roman" panose="02020603050405020304" pitchFamily="18" charset="0"/>
                        </a:rPr>
                        <a:t>   (4.2%)</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Esophageal/GE Junction/Gastric</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 31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3.9%)</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28 </a:t>
                      </a:r>
                      <a:r>
                        <a:rPr lang="en-US" sz="1400" dirty="0" smtClean="0">
                          <a:effectLst/>
                          <a:latin typeface="+mj-lt"/>
                          <a:ea typeface="MS Mincho" panose="02020609040205080304" pitchFamily="49" charset="-128"/>
                          <a:cs typeface="Times New Roman" panose="02020603050405020304" pitchFamily="18" charset="0"/>
                        </a:rPr>
                        <a:t>   (4.3%)</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4 </a:t>
                      </a:r>
                      <a:r>
                        <a:rPr lang="en-US" sz="1400" dirty="0" smtClean="0">
                          <a:effectLst/>
                          <a:latin typeface="+mj-lt"/>
                          <a:ea typeface="MS Mincho" panose="02020609040205080304" pitchFamily="49" charset="-128"/>
                          <a:cs typeface="Times New Roman" panose="02020603050405020304" pitchFamily="18" charset="0"/>
                        </a:rPr>
                        <a:t> (12.1%)</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Neuroendocrine</a:t>
                      </a:r>
                      <a:r>
                        <a:rPr lang="en-US" sz="1400" baseline="30000" dirty="0" smtClean="0">
                          <a:effectLst/>
                          <a:latin typeface="+mj-lt"/>
                          <a:ea typeface="MS Mincho" panose="02020609040205080304" pitchFamily="49" charset="-128"/>
                          <a:cs typeface="Times New Roman" panose="02020603050405020304" pitchFamily="18" charset="0"/>
                        </a:rPr>
                        <a:t>2</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27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3.4%)</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20 </a:t>
                      </a:r>
                      <a:r>
                        <a:rPr lang="en-US" sz="1400" dirty="0" smtClean="0">
                          <a:effectLst/>
                          <a:latin typeface="+mj-lt"/>
                          <a:ea typeface="MS Mincho" panose="02020609040205080304" pitchFamily="49" charset="-128"/>
                          <a:cs typeface="Times New Roman" panose="02020603050405020304" pitchFamily="18" charset="0"/>
                        </a:rPr>
                        <a:t>   (3.1%)</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 </a:t>
                      </a:r>
                      <a:r>
                        <a:rPr lang="en-US" sz="1400" dirty="0" smtClean="0">
                          <a:effectLst/>
                          <a:latin typeface="+mj-lt"/>
                          <a:ea typeface="MS Mincho" panose="02020609040205080304" pitchFamily="49" charset="-128"/>
                          <a:cs typeface="Times New Roman" panose="02020603050405020304" pitchFamily="18" charset="0"/>
                        </a:rPr>
                        <a:t>  (6.1%)</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Cholangio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24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3.0%)</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22 </a:t>
                      </a:r>
                      <a:r>
                        <a:rPr lang="en-US" sz="1400" dirty="0" smtClean="0">
                          <a:effectLst/>
                          <a:latin typeface="+mj-lt"/>
                          <a:ea typeface="MS Mincho" panose="02020609040205080304" pitchFamily="49" charset="-128"/>
                          <a:cs typeface="Times New Roman" panose="02020603050405020304" pitchFamily="18" charset="0"/>
                        </a:rPr>
                        <a:t>   (3.4%)</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1   (3.0%)</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Bladder/Urinary</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Tract</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21 </a:t>
                      </a:r>
                      <a:r>
                        <a:rPr lang="en-US" sz="1400" dirty="0" smtClean="0">
                          <a:effectLst/>
                          <a:latin typeface="+mj-lt"/>
                          <a:ea typeface="MS Mincho" panose="02020609040205080304" pitchFamily="49" charset="-128"/>
                          <a:cs typeface="Times New Roman" panose="02020603050405020304" pitchFamily="18" charset="0"/>
                        </a:rPr>
                        <a:t>    (2.6%)</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14 </a:t>
                      </a:r>
                      <a:r>
                        <a:rPr lang="en-US" sz="1400" dirty="0" smtClean="0">
                          <a:effectLst/>
                          <a:latin typeface="+mj-lt"/>
                          <a:ea typeface="MS Mincho" panose="02020609040205080304" pitchFamily="49" charset="-128"/>
                          <a:cs typeface="Times New Roman" panose="02020603050405020304" pitchFamily="18" charset="0"/>
                        </a:rPr>
                        <a:t>   </a:t>
                      </a:r>
                      <a:r>
                        <a:rPr lang="en-US" sz="1400" baseline="0" dirty="0" smtClean="0">
                          <a:effectLst/>
                          <a:latin typeface="+mj-lt"/>
                          <a:ea typeface="MS Mincho" panose="02020609040205080304" pitchFamily="49" charset="-128"/>
                          <a:cs typeface="Times New Roman" panose="02020603050405020304" pitchFamily="18" charset="0"/>
                        </a:rPr>
                        <a:t>(</a:t>
                      </a:r>
                      <a:r>
                        <a:rPr lang="en-US" sz="1400" dirty="0" smtClean="0">
                          <a:effectLst/>
                          <a:latin typeface="+mj-lt"/>
                          <a:ea typeface="MS Mincho" panose="02020609040205080304" pitchFamily="49" charset="-128"/>
                          <a:cs typeface="Times New Roman" panose="02020603050405020304" pitchFamily="18" charset="0"/>
                        </a:rPr>
                        <a:t>2.2%)</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 </a:t>
                      </a:r>
                      <a:r>
                        <a:rPr lang="en-US" sz="1400" dirty="0" smtClean="0">
                          <a:effectLst/>
                          <a:latin typeface="+mj-lt"/>
                          <a:ea typeface="MS Mincho" panose="02020609040205080304" pitchFamily="49" charset="-128"/>
                          <a:cs typeface="Times New Roman" panose="02020603050405020304" pitchFamily="18" charset="0"/>
                        </a:rPr>
                        <a:t>  (3.0%)</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Endometrial/Uterine</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Sarcoma</a:t>
                      </a:r>
                      <a:r>
                        <a:rPr lang="en-US" sz="1400" baseline="30000" dirty="0" smtClean="0">
                          <a:effectLst/>
                          <a:latin typeface="+mj-lt"/>
                          <a:ea typeface="MS Mincho" panose="02020609040205080304" pitchFamily="49" charset="-128"/>
                          <a:cs typeface="Times New Roman" panose="02020603050405020304" pitchFamily="18" charset="0"/>
                        </a:rPr>
                        <a:t>3</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20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2.5%)</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16 </a:t>
                      </a:r>
                      <a:r>
                        <a:rPr lang="en-US" sz="1400" dirty="0" smtClean="0">
                          <a:effectLst/>
                          <a:latin typeface="+mj-lt"/>
                          <a:ea typeface="MS Mincho" panose="02020609040205080304" pitchFamily="49" charset="-128"/>
                          <a:cs typeface="Times New Roman" panose="02020603050405020304" pitchFamily="18" charset="0"/>
                        </a:rPr>
                        <a:t>   (2.5%)</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Small Cell Lung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16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2.0%)</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14 </a:t>
                      </a:r>
                      <a:r>
                        <a:rPr lang="en-US" sz="1400" dirty="0" smtClean="0">
                          <a:effectLst/>
                          <a:latin typeface="+mj-lt"/>
                          <a:ea typeface="MS Mincho" panose="02020609040205080304" pitchFamily="49" charset="-128"/>
                          <a:cs typeface="Times New Roman" panose="02020603050405020304" pitchFamily="18" charset="0"/>
                        </a:rPr>
                        <a:t>    (2.2%)</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Other</a:t>
                      </a:r>
                      <a:r>
                        <a:rPr lang="en-US" sz="1400" baseline="30000" dirty="0" smtClean="0">
                          <a:effectLst/>
                          <a:latin typeface="+mj-lt"/>
                          <a:ea typeface="MS Mincho" panose="02020609040205080304" pitchFamily="49" charset="-128"/>
                          <a:cs typeface="Times New Roman" panose="02020603050405020304" pitchFamily="18" charset="0"/>
                        </a:rPr>
                        <a:t>4</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mj-lt"/>
                          <a:ea typeface="MS Mincho" panose="02020609040205080304" pitchFamily="49" charset="-128"/>
                          <a:cs typeface="Times New Roman" panose="02020603050405020304" pitchFamily="18" charset="0"/>
                        </a:rPr>
                        <a:t>151    (19.0%)</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116 </a:t>
                      </a:r>
                      <a:r>
                        <a:rPr lang="en-US" sz="1400" dirty="0" smtClean="0">
                          <a:effectLst/>
                          <a:latin typeface="+mj-lt"/>
                          <a:ea typeface="MS Mincho" panose="02020609040205080304" pitchFamily="49" charset="-128"/>
                          <a:cs typeface="Times New Roman" panose="02020603050405020304" pitchFamily="18" charset="0"/>
                        </a:rPr>
                        <a:t>  (18.0%)</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3 </a:t>
                      </a:r>
                      <a:r>
                        <a:rPr lang="en-US" sz="1400" dirty="0" smtClean="0">
                          <a:effectLst/>
                          <a:latin typeface="+mj-lt"/>
                          <a:ea typeface="MS Mincho" panose="02020609040205080304" pitchFamily="49" charset="-128"/>
                          <a:cs typeface="Times New Roman" panose="02020603050405020304" pitchFamily="18" charset="0"/>
                        </a:rPr>
                        <a:t>  (9.1%)</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Primary Site </a:t>
                      </a:r>
                      <a:r>
                        <a:rPr lang="en-US" sz="1400" dirty="0" smtClean="0">
                          <a:effectLst/>
                          <a:latin typeface="+mj-lt"/>
                          <a:ea typeface="MS Mincho" panose="02020609040205080304" pitchFamily="49" charset="-128"/>
                          <a:cs typeface="Times New Roman" panose="02020603050405020304" pitchFamily="18" charset="0"/>
                        </a:rPr>
                        <a:t>Not </a:t>
                      </a:r>
                      <a:r>
                        <a:rPr lang="en-US" sz="1400" dirty="0">
                          <a:effectLst/>
                          <a:latin typeface="+mj-lt"/>
                          <a:ea typeface="MS Mincho" panose="02020609040205080304" pitchFamily="49" charset="-128"/>
                          <a:cs typeface="Times New Roman" panose="02020603050405020304" pitchFamily="18" charset="0"/>
                        </a:rPr>
                        <a:t>Specified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19 </a:t>
                      </a:r>
                      <a:r>
                        <a:rPr lang="en-US" sz="1400" baseline="0" dirty="0" smtClean="0">
                          <a:effectLst/>
                          <a:latin typeface="+mj-lt"/>
                          <a:ea typeface="MS Mincho" panose="02020609040205080304" pitchFamily="49" charset="-128"/>
                          <a:cs typeface="Times New Roman" panose="02020603050405020304" pitchFamily="18" charset="0"/>
                        </a:rPr>
                        <a:t>    (</a:t>
                      </a:r>
                      <a:r>
                        <a:rPr lang="en-US" sz="1400" dirty="0" smtClean="0">
                          <a:effectLst/>
                          <a:latin typeface="+mj-lt"/>
                          <a:ea typeface="MS Mincho" panose="02020609040205080304" pitchFamily="49" charset="-128"/>
                          <a:cs typeface="Times New Roman" panose="02020603050405020304" pitchFamily="18" charset="0"/>
                        </a:rPr>
                        <a:t>2.4%)</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15 </a:t>
                      </a:r>
                      <a:r>
                        <a:rPr lang="en-US" sz="1400" dirty="0" smtClean="0">
                          <a:effectLst/>
                          <a:latin typeface="+mj-lt"/>
                          <a:ea typeface="MS Mincho" panose="02020609040205080304" pitchFamily="49" charset="-128"/>
                          <a:cs typeface="Times New Roman" panose="02020603050405020304" pitchFamily="18" charset="0"/>
                        </a:rPr>
                        <a:t>   </a:t>
                      </a:r>
                      <a:r>
                        <a:rPr lang="en-US" sz="1400" baseline="0" dirty="0" smtClean="0">
                          <a:effectLst/>
                          <a:latin typeface="+mj-lt"/>
                          <a:ea typeface="MS Mincho" panose="02020609040205080304" pitchFamily="49" charset="-128"/>
                          <a:cs typeface="Times New Roman" panose="02020603050405020304" pitchFamily="18" charset="0"/>
                        </a:rPr>
                        <a:t>(</a:t>
                      </a:r>
                      <a:r>
                        <a:rPr lang="en-US" sz="1400" dirty="0" smtClean="0">
                          <a:effectLst/>
                          <a:latin typeface="+mj-lt"/>
                          <a:ea typeface="MS Mincho" panose="02020609040205080304" pitchFamily="49" charset="-128"/>
                          <a:cs typeface="Times New Roman" panose="02020603050405020304" pitchFamily="18" charset="0"/>
                        </a:rPr>
                        <a:t>2.3%)</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mj-lt"/>
                          <a:ea typeface="MS Mincho" panose="02020609040205080304" pitchFamily="49" charset="-128"/>
                          <a:cs typeface="Times New Roman" panose="02020603050405020304" pitchFamily="18" charset="0"/>
                        </a:rPr>
                        <a:t>2 </a:t>
                      </a:r>
                      <a:r>
                        <a:rPr lang="en-US" sz="1400" dirty="0" smtClean="0">
                          <a:effectLst/>
                          <a:latin typeface="+mj-lt"/>
                          <a:ea typeface="MS Mincho" panose="02020609040205080304" pitchFamily="49" charset="-128"/>
                          <a:cs typeface="Times New Roman" panose="02020603050405020304" pitchFamily="18" charset="0"/>
                        </a:rPr>
                        <a:t>  (6.1%)</a:t>
                      </a:r>
                      <a:endParaRPr lang="en-US" sz="1400" dirty="0">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a:spcBef>
                          <a:spcPts val="0"/>
                        </a:spcBef>
                        <a:spcAft>
                          <a:spcPts val="0"/>
                        </a:spcAft>
                      </a:pPr>
                      <a:r>
                        <a:rPr lang="en-US" sz="1400" b="1" dirty="0" smtClean="0">
                          <a:solidFill>
                            <a:schemeClr val="tx1"/>
                          </a:solidFill>
                          <a:effectLst/>
                          <a:latin typeface="+mj-lt"/>
                          <a:ea typeface="MS Mincho" panose="02020609040205080304" pitchFamily="49" charset="-128"/>
                          <a:cs typeface="Times New Roman" panose="02020603050405020304" pitchFamily="18" charset="0"/>
                        </a:rPr>
                        <a:t>Uncommon Cancers</a:t>
                      </a:r>
                      <a:r>
                        <a:rPr lang="en-US" sz="1400" b="1" baseline="0" dirty="0" smtClean="0">
                          <a:solidFill>
                            <a:schemeClr val="tx1"/>
                          </a:solidFill>
                          <a:effectLst/>
                          <a:latin typeface="+mj-lt"/>
                          <a:ea typeface="MS Mincho" panose="02020609040205080304" pitchFamily="49" charset="-128"/>
                          <a:cs typeface="Times New Roman" panose="02020603050405020304" pitchFamily="18" charset="0"/>
                        </a:rPr>
                        <a:t> </a:t>
                      </a:r>
                      <a:r>
                        <a:rPr lang="en-US" sz="1400" b="1" dirty="0" smtClean="0">
                          <a:solidFill>
                            <a:schemeClr val="tx1"/>
                          </a:solidFill>
                          <a:effectLst/>
                          <a:latin typeface="+mj-lt"/>
                          <a:ea typeface="MS Mincho" panose="02020609040205080304" pitchFamily="49" charset="-128"/>
                          <a:cs typeface="Times New Roman" panose="02020603050405020304" pitchFamily="18" charset="0"/>
                        </a:rPr>
                        <a:t>Subtotal</a:t>
                      </a:r>
                      <a:endParaRPr lang="en-US" sz="1400" b="1" dirty="0">
                        <a:solidFill>
                          <a:schemeClr val="tx1"/>
                        </a:solidFill>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solidFill>
                            <a:schemeClr val="tx1"/>
                          </a:solidFill>
                          <a:effectLst/>
                          <a:latin typeface="+mj-lt"/>
                          <a:ea typeface="MS Mincho" panose="02020609040205080304" pitchFamily="49" charset="-128"/>
                          <a:cs typeface="Times New Roman" panose="02020603050405020304" pitchFamily="18" charset="0"/>
                        </a:rPr>
                        <a:t>513   (64.53%)</a:t>
                      </a:r>
                      <a:endParaRPr lang="en-US" sz="1400" b="1" dirty="0">
                        <a:solidFill>
                          <a:schemeClr val="tx1"/>
                        </a:solidFill>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solidFill>
                            <a:schemeClr val="tx1"/>
                          </a:solidFill>
                          <a:effectLst/>
                          <a:latin typeface="+mj-lt"/>
                          <a:ea typeface="MS Mincho" panose="02020609040205080304" pitchFamily="49" charset="-128"/>
                          <a:cs typeface="Times New Roman" panose="02020603050405020304" pitchFamily="18" charset="0"/>
                        </a:rPr>
                        <a:t>412</a:t>
                      </a:r>
                      <a:r>
                        <a:rPr lang="en-US" sz="1400" b="1" baseline="0" dirty="0" smtClean="0">
                          <a:solidFill>
                            <a:schemeClr val="tx1"/>
                          </a:solidFill>
                          <a:effectLst/>
                          <a:latin typeface="+mj-lt"/>
                          <a:ea typeface="MS Mincho" panose="02020609040205080304" pitchFamily="49" charset="-128"/>
                          <a:cs typeface="Times New Roman" panose="02020603050405020304" pitchFamily="18" charset="0"/>
                        </a:rPr>
                        <a:t>  </a:t>
                      </a:r>
                      <a:r>
                        <a:rPr lang="en-US" sz="1400" b="1" dirty="0" smtClean="0">
                          <a:solidFill>
                            <a:schemeClr val="tx1"/>
                          </a:solidFill>
                          <a:effectLst/>
                          <a:latin typeface="+mj-lt"/>
                          <a:ea typeface="MS Mincho" panose="02020609040205080304" pitchFamily="49" charset="-128"/>
                          <a:cs typeface="Times New Roman" panose="02020603050405020304" pitchFamily="18" charset="0"/>
                        </a:rPr>
                        <a:t>(63.87%)</a:t>
                      </a:r>
                      <a:endParaRPr lang="en-US" sz="1400" b="1" dirty="0">
                        <a:solidFill>
                          <a:schemeClr val="tx1"/>
                        </a:solidFill>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solidFill>
                            <a:schemeClr val="tx1"/>
                          </a:solidFill>
                          <a:effectLst/>
                          <a:latin typeface="+mj-lt"/>
                          <a:ea typeface="MS Mincho" panose="02020609040205080304" pitchFamily="49" charset="-128"/>
                          <a:cs typeface="Times New Roman" panose="02020603050405020304" pitchFamily="18" charset="0"/>
                        </a:rPr>
                        <a:t>19   (57.57%)</a:t>
                      </a:r>
                      <a:endParaRPr lang="en-US" sz="1400" b="1" dirty="0">
                        <a:solidFill>
                          <a:schemeClr val="tx1"/>
                        </a:solidFill>
                        <a:effectLst/>
                        <a:latin typeface="+mj-lt"/>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457200" y="5715000"/>
            <a:ext cx="7010400" cy="430887"/>
          </a:xfrm>
          <a:prstGeom prst="rect">
            <a:avLst/>
          </a:prstGeom>
          <a:noFill/>
        </p:spPr>
        <p:txBody>
          <a:bodyPr wrap="square" rtlCol="0">
            <a:spAutoFit/>
          </a:bodyPr>
          <a:lstStyle/>
          <a:p>
            <a:r>
              <a:rPr lang="en-US" sz="1100" baseline="30000" dirty="0" smtClean="0"/>
              <a:t>1</a:t>
            </a:r>
            <a:r>
              <a:rPr lang="en-US" sz="1100" dirty="0"/>
              <a:t> </a:t>
            </a:r>
            <a:r>
              <a:rPr lang="en-US" sz="1100" dirty="0" smtClean="0"/>
              <a:t>Salivary Gland = 3		</a:t>
            </a:r>
            <a:r>
              <a:rPr lang="en-US" sz="1100" baseline="30000" dirty="0"/>
              <a:t>3</a:t>
            </a:r>
            <a:r>
              <a:rPr lang="en-US" sz="1100" baseline="30000" dirty="0" smtClean="0"/>
              <a:t> </a:t>
            </a:r>
            <a:r>
              <a:rPr lang="en-US" sz="1100" dirty="0" smtClean="0"/>
              <a:t>Uterine Carcinosarcoma = 7</a:t>
            </a:r>
          </a:p>
          <a:p>
            <a:r>
              <a:rPr lang="en-US" sz="1100" baseline="30000" dirty="0"/>
              <a:t>2</a:t>
            </a:r>
            <a:r>
              <a:rPr lang="en-US" sz="1100" baseline="30000" dirty="0" smtClean="0"/>
              <a:t> </a:t>
            </a:r>
            <a:r>
              <a:rPr lang="en-US" sz="1100" dirty="0" smtClean="0"/>
              <a:t>NOS = 18, Pancreas = 6, Carcinoid = 3	</a:t>
            </a:r>
            <a:r>
              <a:rPr lang="en-US" sz="1100" baseline="30000" dirty="0" smtClean="0"/>
              <a:t>4  </a:t>
            </a:r>
            <a:r>
              <a:rPr lang="en-US" sz="1100" dirty="0" smtClean="0"/>
              <a:t>Key Other Types: Lymphoma = 9, Brain Tumor = 9, Melanoma = 9</a:t>
            </a:r>
            <a:endParaRPr lang="en-US" dirty="0"/>
          </a:p>
        </p:txBody>
      </p:sp>
      <p:sp>
        <p:nvSpPr>
          <p:cNvPr id="3" name="Slide Number Placeholder 2"/>
          <p:cNvSpPr>
            <a:spLocks noGrp="1"/>
          </p:cNvSpPr>
          <p:nvPr>
            <p:ph type="sldNum" sz="quarter" idx="12"/>
          </p:nvPr>
        </p:nvSpPr>
        <p:spPr/>
        <p:txBody>
          <a:bodyPr/>
          <a:lstStyle/>
          <a:p>
            <a:fld id="{D40871A9-28FF-440A-9C7F-9206B9538D02}" type="slidenum">
              <a:rPr lang="en-US" smtClean="0">
                <a:solidFill>
                  <a:prstClr val="black">
                    <a:tint val="75000"/>
                  </a:prstClr>
                </a:solidFill>
              </a:rPr>
              <a:pPr/>
              <a:t>8</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219011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563562"/>
          </a:xfrm>
        </p:spPr>
        <p:txBody>
          <a:bodyPr/>
          <a:lstStyle/>
          <a:p>
            <a:r>
              <a:rPr lang="en-US" dirty="0">
                <a:solidFill>
                  <a:prstClr val="black">
                    <a:lumMod val="65000"/>
                    <a:lumOff val="35000"/>
                  </a:prstClr>
                </a:solidFill>
              </a:rPr>
              <a:t>NCI-MATCH </a:t>
            </a:r>
            <a:r>
              <a:rPr lang="en-US" dirty="0" smtClean="0">
                <a:solidFill>
                  <a:prstClr val="black">
                    <a:lumMod val="65000"/>
                    <a:lumOff val="35000"/>
                  </a:prstClr>
                </a:solidFill>
              </a:rPr>
              <a:t>Enrollment Status of Patients with Treatment Assignments to First Ten Arms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316"/>
              </p:ext>
            </p:extLst>
          </p:nvPr>
        </p:nvGraphicFramePr>
        <p:xfrm>
          <a:off x="762000" y="1066800"/>
          <a:ext cx="8001001" cy="4987832"/>
        </p:xfrm>
        <a:graphic>
          <a:graphicData uri="http://schemas.openxmlformats.org/drawingml/2006/table">
            <a:tbl>
              <a:tblPr firstRow="1" firstCol="1" bandRow="1">
                <a:tableStyleId>{BC89EF96-8CEA-46FF-86C4-4CE0E7609802}</a:tableStyleId>
              </a:tblPr>
              <a:tblGrid>
                <a:gridCol w="2667000"/>
                <a:gridCol w="914400"/>
                <a:gridCol w="900335"/>
                <a:gridCol w="896347"/>
                <a:gridCol w="1222291"/>
                <a:gridCol w="570403"/>
                <a:gridCol w="830225"/>
              </a:tblGrid>
              <a:tr h="1143000">
                <a:tc>
                  <a:txBody>
                    <a:bodyPr/>
                    <a:lstStyle/>
                    <a:p>
                      <a:pPr marL="0" marR="0" algn="l">
                        <a:spcBef>
                          <a:spcPts val="0"/>
                        </a:spcBef>
                        <a:spcAft>
                          <a:spcPts val="0"/>
                        </a:spcAft>
                      </a:pPr>
                      <a:endParaRPr lang="en-US" sz="1400" b="0" dirty="0">
                        <a:solidFill>
                          <a:schemeClr val="tx1">
                            <a:lumMod val="75000"/>
                            <a:lumOff val="2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c>
                  <a:txBody>
                    <a:bodyPr/>
                    <a:lstStyle/>
                    <a:p>
                      <a:pPr marL="0" marR="0" algn="ctr">
                        <a:spcBef>
                          <a:spcPts val="0"/>
                        </a:spcBef>
                        <a:spcAft>
                          <a:spcPts val="0"/>
                        </a:spcAft>
                      </a:pPr>
                      <a:r>
                        <a:rPr lang="en-US" sz="1400" b="0" dirty="0" smtClean="0">
                          <a:solidFill>
                            <a:schemeClr val="tx1">
                              <a:lumMod val="75000"/>
                              <a:lumOff val="25000"/>
                            </a:schemeClr>
                          </a:solidFill>
                          <a:effectLst/>
                          <a:latin typeface="+mn-lt"/>
                          <a:ea typeface="MS Mincho" panose="02020609040205080304" pitchFamily="49" charset="-128"/>
                          <a:cs typeface="Times New Roman" panose="02020603050405020304" pitchFamily="18" charset="0"/>
                        </a:rPr>
                        <a:t>Assigned to Rx</a:t>
                      </a:r>
                    </a:p>
                    <a:p>
                      <a:pPr marL="0" marR="0" algn="ctr">
                        <a:spcBef>
                          <a:spcPts val="0"/>
                        </a:spcBef>
                        <a:spcAft>
                          <a:spcPts val="0"/>
                        </a:spcAft>
                      </a:pPr>
                      <a:r>
                        <a:rPr lang="en-US" sz="1400" b="0" dirty="0" smtClean="0">
                          <a:solidFill>
                            <a:schemeClr val="tx1">
                              <a:lumMod val="75000"/>
                              <a:lumOff val="25000"/>
                            </a:schemeClr>
                          </a:solidFill>
                          <a:effectLst/>
                          <a:latin typeface="+mn-lt"/>
                          <a:ea typeface="MS Mincho" panose="02020609040205080304" pitchFamily="49" charset="-128"/>
                          <a:cs typeface="Times New Roman" panose="02020603050405020304" pitchFamily="18" charset="0"/>
                        </a:rPr>
                        <a:t>(N-33)</a:t>
                      </a:r>
                      <a:endParaRPr lang="en-US" sz="1400" b="0" dirty="0">
                        <a:solidFill>
                          <a:schemeClr val="tx1">
                            <a:lumMod val="75000"/>
                            <a:lumOff val="2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c>
                  <a:txBody>
                    <a:bodyPr/>
                    <a:lstStyle/>
                    <a:p>
                      <a:pPr marL="0" marR="0" algn="ctr">
                        <a:spcBef>
                          <a:spcPts val="0"/>
                        </a:spcBef>
                        <a:spcAft>
                          <a:spcPts val="0"/>
                        </a:spcAft>
                      </a:pPr>
                      <a:r>
                        <a:rPr lang="en-US" sz="1400" b="0" dirty="0" smtClean="0">
                          <a:solidFill>
                            <a:schemeClr val="tx1">
                              <a:lumMod val="75000"/>
                              <a:lumOff val="25000"/>
                            </a:schemeClr>
                          </a:solidFill>
                          <a:effectLst/>
                          <a:latin typeface="+mn-lt"/>
                          <a:ea typeface="MS Mincho" panose="02020609040205080304" pitchFamily="49" charset="-128"/>
                          <a:cs typeface="Times New Roman" panose="02020603050405020304" pitchFamily="18" charset="0"/>
                        </a:rPr>
                        <a:t>No Longer Met Overall Study Eligibility</a:t>
                      </a:r>
                      <a:endParaRPr lang="en-US" sz="1400" b="0" dirty="0">
                        <a:solidFill>
                          <a:schemeClr val="tx1">
                            <a:lumMod val="75000"/>
                            <a:lumOff val="2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c>
                  <a:txBody>
                    <a:bodyPr/>
                    <a:lstStyle/>
                    <a:p>
                      <a:pPr marL="0" marR="0" algn="ctr">
                        <a:spcBef>
                          <a:spcPts val="0"/>
                        </a:spcBef>
                        <a:spcAft>
                          <a:spcPts val="0"/>
                        </a:spcAft>
                      </a:pPr>
                      <a:r>
                        <a:rPr lang="en-US" sz="1400" b="0" dirty="0" smtClean="0">
                          <a:solidFill>
                            <a:schemeClr val="tx1">
                              <a:lumMod val="75000"/>
                              <a:lumOff val="25000"/>
                            </a:schemeClr>
                          </a:solidFill>
                          <a:effectLst/>
                          <a:latin typeface="+mn-lt"/>
                          <a:ea typeface="MS Mincho" panose="02020609040205080304" pitchFamily="49" charset="-128"/>
                          <a:cs typeface="Times New Roman" panose="02020603050405020304" pitchFamily="18" charset="0"/>
                        </a:rPr>
                        <a:t>Ineligible for Arm</a:t>
                      </a:r>
                      <a:endParaRPr lang="en-US" sz="1400" b="0" dirty="0">
                        <a:solidFill>
                          <a:schemeClr val="tx1">
                            <a:lumMod val="75000"/>
                            <a:lumOff val="2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c>
                  <a:txBody>
                    <a:bodyPr/>
                    <a:lstStyle/>
                    <a:p>
                      <a:pPr marL="0" marR="0" algn="ctr">
                        <a:spcBef>
                          <a:spcPts val="0"/>
                        </a:spcBef>
                        <a:spcAft>
                          <a:spcPts val="0"/>
                        </a:spcAft>
                      </a:pPr>
                      <a:r>
                        <a:rPr lang="en-US" sz="1400" b="0" dirty="0" smtClean="0">
                          <a:effectLst/>
                          <a:latin typeface="+mn-lt"/>
                        </a:rPr>
                        <a:t>Progressed/</a:t>
                      </a:r>
                      <a:br>
                        <a:rPr lang="en-US" sz="1400" b="0" dirty="0" smtClean="0">
                          <a:effectLst/>
                          <a:latin typeface="+mn-lt"/>
                        </a:rPr>
                      </a:br>
                      <a:r>
                        <a:rPr lang="en-US" sz="1400" b="0" dirty="0" smtClean="0">
                          <a:effectLst/>
                          <a:latin typeface="+mn-lt"/>
                        </a:rPr>
                        <a:t>Deteriorating</a:t>
                      </a:r>
                      <a:r>
                        <a:rPr lang="en-US" sz="1400" b="0" baseline="0" dirty="0" smtClean="0">
                          <a:effectLst/>
                          <a:latin typeface="+mn-lt"/>
                        </a:rPr>
                        <a:t> Condition/</a:t>
                      </a:r>
                      <a:br>
                        <a:rPr lang="en-US" sz="1400" b="0" baseline="0" dirty="0" smtClean="0">
                          <a:effectLst/>
                          <a:latin typeface="+mn-lt"/>
                        </a:rPr>
                      </a:br>
                      <a:r>
                        <a:rPr lang="en-US" sz="1400" b="0" baseline="0" dirty="0" smtClean="0">
                          <a:effectLst/>
                          <a:latin typeface="+mn-lt"/>
                        </a:rPr>
                        <a:t>Started Other Rx</a:t>
                      </a:r>
                      <a:endParaRPr lang="en-US" sz="1400" b="0" dirty="0">
                        <a:solidFill>
                          <a:schemeClr val="tx1">
                            <a:lumMod val="75000"/>
                            <a:lumOff val="2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c>
                  <a:txBody>
                    <a:bodyPr/>
                    <a:lstStyle/>
                    <a:p>
                      <a:pPr marL="0" marR="0" algn="ctr">
                        <a:spcBef>
                          <a:spcPts val="0"/>
                        </a:spcBef>
                        <a:spcAft>
                          <a:spcPts val="0"/>
                        </a:spcAft>
                      </a:pPr>
                      <a:r>
                        <a:rPr lang="en-US" sz="1400" b="0" dirty="0" smtClean="0">
                          <a:solidFill>
                            <a:schemeClr val="tx1">
                              <a:lumMod val="75000"/>
                              <a:lumOff val="25000"/>
                            </a:schemeClr>
                          </a:solidFill>
                          <a:effectLst/>
                          <a:latin typeface="+mn-lt"/>
                          <a:ea typeface="MS Mincho" panose="02020609040205080304" pitchFamily="49" charset="-128"/>
                          <a:cs typeface="Times New Roman" panose="02020603050405020304" pitchFamily="18" charset="0"/>
                        </a:rPr>
                        <a:t>Died</a:t>
                      </a:r>
                      <a:endParaRPr lang="en-US" sz="1400" b="0" dirty="0">
                        <a:solidFill>
                          <a:schemeClr val="tx1">
                            <a:lumMod val="75000"/>
                            <a:lumOff val="2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c>
                  <a:txBody>
                    <a:bodyPr/>
                    <a:lstStyle/>
                    <a:p>
                      <a:pPr marL="0" marR="0" algn="ctr">
                        <a:spcBef>
                          <a:spcPts val="0"/>
                        </a:spcBef>
                        <a:spcAft>
                          <a:spcPts val="0"/>
                        </a:spcAft>
                      </a:pPr>
                      <a:r>
                        <a:rPr lang="en-US" sz="1400" b="0" dirty="0" smtClean="0">
                          <a:solidFill>
                            <a:schemeClr val="tx1">
                              <a:lumMod val="75000"/>
                              <a:lumOff val="25000"/>
                            </a:schemeClr>
                          </a:solidFill>
                          <a:effectLst/>
                          <a:latin typeface="+mn-lt"/>
                          <a:ea typeface="MS Mincho" panose="02020609040205080304" pitchFamily="49" charset="-128"/>
                          <a:cs typeface="Times New Roman" panose="02020603050405020304" pitchFamily="18" charset="0"/>
                        </a:rPr>
                        <a:t>Enrolled for Rx</a:t>
                      </a:r>
                    </a:p>
                    <a:p>
                      <a:pPr marL="0" marR="0" algn="ctr">
                        <a:spcBef>
                          <a:spcPts val="0"/>
                        </a:spcBef>
                        <a:spcAft>
                          <a:spcPts val="0"/>
                        </a:spcAft>
                      </a:pPr>
                      <a:r>
                        <a:rPr lang="en-US" sz="1400" b="0" dirty="0" smtClean="0">
                          <a:solidFill>
                            <a:schemeClr val="tx1">
                              <a:lumMod val="75000"/>
                              <a:lumOff val="25000"/>
                            </a:schemeClr>
                          </a:solidFill>
                          <a:effectLst/>
                          <a:latin typeface="+mn-lt"/>
                          <a:ea typeface="MS Mincho" panose="02020609040205080304" pitchFamily="49" charset="-128"/>
                          <a:cs typeface="Times New Roman" panose="02020603050405020304" pitchFamily="18" charset="0"/>
                        </a:rPr>
                        <a:t>(N=16)</a:t>
                      </a:r>
                      <a:endParaRPr lang="en-US" sz="1400" b="0" dirty="0">
                        <a:solidFill>
                          <a:schemeClr val="tx1">
                            <a:lumMod val="75000"/>
                            <a:lumOff val="25000"/>
                          </a:schemeClr>
                        </a:solidFill>
                        <a:effectLst/>
                        <a:latin typeface="+mn-lt"/>
                        <a:ea typeface="MS Mincho" panose="02020609040205080304" pitchFamily="49" charset="-128"/>
                        <a:cs typeface="Times New Roman" panose="02020603050405020304" pitchFamily="18" charset="0"/>
                      </a:endParaRPr>
                    </a:p>
                  </a:txBody>
                  <a:tcPr marL="68580" marR="68580" marT="0" marB="0" anchor="ctr">
                    <a:solidFill>
                      <a:srgbClr val="F8F8F8"/>
                    </a:solidFill>
                  </a:tcPr>
                </a:tc>
              </a:tr>
              <a:tr h="289559">
                <a:tc>
                  <a:txBody>
                    <a:bodyPr/>
                    <a:lstStyle/>
                    <a:p>
                      <a:pPr marL="234950" marR="0" indent="-234950" algn="l" defTabSz="685783" rtl="0" eaLnBrk="1" fontAlgn="auto" latinLnBrk="0" hangingPunct="1">
                        <a:lnSpc>
                          <a:spcPct val="100000"/>
                        </a:lnSpc>
                        <a:spcBef>
                          <a:spcPts val="0"/>
                        </a:spcBef>
                        <a:spcAft>
                          <a:spcPts val="0"/>
                        </a:spcAft>
                        <a:buClrTx/>
                        <a:buSzTx/>
                        <a:buFontTx/>
                        <a:buNone/>
                        <a:tabLst/>
                        <a:defRPr/>
                      </a:pPr>
                      <a:r>
                        <a:rPr lang="pt-BR" sz="1500" b="0" dirty="0" smtClean="0"/>
                        <a:t>Q:  Ado-trastuzumab</a:t>
                      </a:r>
                      <a:r>
                        <a:rPr lang="pt-BR" sz="1500" b="0" baseline="0" dirty="0" smtClean="0"/>
                        <a:t> emtansine </a:t>
                      </a:r>
                      <a:r>
                        <a:rPr lang="pt-BR" sz="1500" b="0" dirty="0" smtClean="0"/>
                        <a:t>in HER2 amplifications   </a:t>
                      </a:r>
                      <a:endParaRPr lang="en-US" sz="1500" dirty="0"/>
                    </a:p>
                  </a:txBody>
                  <a:tcPr marL="68580" marR="68580" marT="0" marB="0">
                    <a:solidFill>
                      <a:srgbClr val="F8F8F8"/>
                    </a:solid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3</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2</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6</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1500" b="0" dirty="0" smtClean="0"/>
                        <a:t>U:  </a:t>
                      </a:r>
                      <a:r>
                        <a:rPr lang="en-US" sz="1500" b="0" dirty="0" smtClean="0"/>
                        <a:t>Defactinib in NF2 loss</a:t>
                      </a:r>
                    </a:p>
                  </a:txBody>
                  <a:tcPr marL="68580" marR="68580" marT="0" marB="0">
                    <a:solidFill>
                      <a:srgbClr val="F8F8F8"/>
                    </a:solid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7</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2</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2</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500" b="0" dirty="0" smtClean="0"/>
                        <a:t>B:  Afatinib in HER2 mutations</a:t>
                      </a:r>
                    </a:p>
                  </a:txBody>
                  <a:tcPr marL="68580" marR="68580" marT="0" marB="0">
                    <a:solidFill>
                      <a:srgbClr val="F8F8F8"/>
                    </a:solid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5</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3</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1500" b="0" dirty="0" smtClean="0"/>
                        <a:t>H:  Dabrafenib+Trametinib in  </a:t>
                      </a:r>
                      <a:br>
                        <a:rPr lang="pt-BR" sz="1500" b="0" dirty="0" smtClean="0"/>
                      </a:br>
                      <a:r>
                        <a:rPr lang="pt-BR" sz="1500" b="0" dirty="0" smtClean="0"/>
                        <a:t>      BRAF V600</a:t>
                      </a:r>
                    </a:p>
                  </a:txBody>
                  <a:tcPr marL="68580" marR="68580" marT="0" marB="0">
                    <a:solidFill>
                      <a:srgbClr val="F8F8F8"/>
                    </a:solid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5</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2</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2</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1500" b="0" dirty="0" smtClean="0"/>
                        <a:t>R:  Trametinib in BRAF non-V600</a:t>
                      </a:r>
                      <a:endParaRPr lang="en-US" sz="1500" b="0" dirty="0" smtClean="0"/>
                    </a:p>
                  </a:txBody>
                  <a:tcPr marL="68580" marR="68580" marT="0" marB="0">
                    <a:solidFill>
                      <a:srgbClr val="F8F8F8"/>
                    </a:solid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2</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500" b="0" dirty="0" smtClean="0"/>
                        <a:t>E:  </a:t>
                      </a:r>
                      <a:r>
                        <a:rPr lang="pt-BR" sz="1500" b="0" dirty="0" smtClean="0"/>
                        <a:t>AZD9291 in EGFR T790M</a:t>
                      </a:r>
                      <a:endParaRPr lang="en-US" sz="1500" b="0" dirty="0" smtClean="0"/>
                    </a:p>
                  </a:txBody>
                  <a:tcPr marL="68580" marR="68580" marT="0" marB="0">
                    <a:solidFill>
                      <a:srgbClr val="F8F8F8"/>
                    </a:solid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225425" marR="0" indent="-225425" algn="l" defTabSz="685783" rtl="0" eaLnBrk="1" fontAlgn="auto" latinLnBrk="0" hangingPunct="1">
                        <a:lnSpc>
                          <a:spcPct val="100000"/>
                        </a:lnSpc>
                        <a:spcBef>
                          <a:spcPts val="0"/>
                        </a:spcBef>
                        <a:spcAft>
                          <a:spcPts val="0"/>
                        </a:spcAft>
                        <a:buClrTx/>
                        <a:buSzTx/>
                        <a:buFontTx/>
                        <a:buNone/>
                        <a:tabLst/>
                        <a:defRPr/>
                      </a:pPr>
                      <a:r>
                        <a:rPr lang="pt-BR" sz="1500" b="0" dirty="0" smtClean="0"/>
                        <a:t>F:  Crizotinib in ALK translocations</a:t>
                      </a:r>
                      <a:endParaRPr lang="en-US" sz="1500" b="0" dirty="0"/>
                    </a:p>
                  </a:txBody>
                  <a:tcPr marL="68580" marR="68580" marT="0" marB="0">
                    <a:solidFill>
                      <a:srgbClr val="F8F8F8"/>
                    </a:solid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500" b="0" dirty="0" smtClean="0"/>
                        <a:t>V:  Sunitinib in cKIT mutations</a:t>
                      </a:r>
                      <a:endParaRPr lang="en-US" sz="1500" b="0" dirty="0"/>
                    </a:p>
                  </a:txBody>
                  <a:tcPr marL="68580" marR="68580" marT="0" marB="0">
                    <a:solidFill>
                      <a:srgbClr val="F8F8F8"/>
                    </a:solid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a:t>
                      </a: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89559">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500" b="0" dirty="0" smtClean="0"/>
                        <a:t>A:  Afatinib in EGFR mutations</a:t>
                      </a:r>
                      <a:endParaRPr lang="pt-BR" sz="1500" b="0" dirty="0" smtClean="0"/>
                    </a:p>
                  </a:txBody>
                  <a:tcPr marL="68580" marR="68580" marT="0" marB="0">
                    <a:solidFill>
                      <a:srgbClr val="F8F8F8"/>
                    </a:solid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oFill/>
                  </a:tcPr>
                </a:tc>
              </a:tr>
              <a:tr h="228604">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pt-BR" sz="1500" b="0" dirty="0" smtClean="0"/>
                        <a:t>G: Crizotinib in ROS1</a:t>
                      </a:r>
                      <a:br>
                        <a:rPr lang="pt-BR" sz="1500" b="0" dirty="0" smtClean="0"/>
                      </a:br>
                      <a:r>
                        <a:rPr lang="pt-BR" sz="1500" b="0" dirty="0" smtClean="0"/>
                        <a:t>     translocations</a:t>
                      </a:r>
                      <a:endParaRPr lang="en-US" sz="1500" b="0" dirty="0"/>
                    </a:p>
                  </a:txBody>
                  <a:tcPr marL="68580" marR="68580" marT="0" marB="0">
                    <a:solidFill>
                      <a:srgbClr val="F8F8F8"/>
                    </a:solid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1500"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r h="278678">
                <a:tc>
                  <a:txBody>
                    <a:bodyPr/>
                    <a:lstStyle/>
                    <a:p>
                      <a:pPr marL="0" marR="0" indent="0" algn="r" defTabSz="685783" rtl="0" eaLnBrk="1" fontAlgn="auto" latinLnBrk="0" hangingPunct="1">
                        <a:lnSpc>
                          <a:spcPct val="100000"/>
                        </a:lnSpc>
                        <a:spcBef>
                          <a:spcPts val="0"/>
                        </a:spcBef>
                        <a:spcAft>
                          <a:spcPts val="0"/>
                        </a:spcAft>
                        <a:buClrTx/>
                        <a:buSzTx/>
                        <a:buFontTx/>
                        <a:buNone/>
                        <a:tabLst/>
                        <a:defRPr/>
                      </a:pPr>
                      <a:r>
                        <a:rPr lang="en-US" sz="1500" b="1" dirty="0" smtClean="0"/>
                        <a:t>Total</a:t>
                      </a:r>
                      <a:endParaRPr lang="en-US" sz="1500" b="1" dirty="0"/>
                    </a:p>
                  </a:txBody>
                  <a:tcPr marL="68580" marR="68580" marT="0" marB="0" anchor="ctr">
                    <a:solidFill>
                      <a:srgbClr val="F8F8F8"/>
                    </a:solidFill>
                  </a:tcPr>
                </a:tc>
                <a:tc>
                  <a:txBody>
                    <a:bodyPr/>
                    <a:lstStyle/>
                    <a:p>
                      <a:pPr marL="0" marR="0" algn="ctr">
                        <a:spcBef>
                          <a:spcPts val="0"/>
                        </a:spcBef>
                        <a:spcAft>
                          <a:spcPts val="0"/>
                        </a:spcAft>
                      </a:pPr>
                      <a:r>
                        <a:rPr lang="en-US" sz="1500" b="1"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33</a:t>
                      </a:r>
                      <a:endParaRPr lang="en-US" sz="1500" b="1"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b="1"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5</a:t>
                      </a:r>
                      <a:endParaRPr lang="en-US" sz="1500" b="1"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b="1"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5</a:t>
                      </a:r>
                      <a:endParaRPr lang="en-US" sz="1500" b="1"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b="1"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3</a:t>
                      </a:r>
                      <a:endParaRPr lang="en-US" sz="1500" b="1"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b="1"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4</a:t>
                      </a:r>
                      <a:endParaRPr lang="en-US" sz="1500" b="1"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1500" b="1" dirty="0" smtClean="0">
                          <a:solidFill>
                            <a:schemeClr val="tx1">
                              <a:lumMod val="75000"/>
                              <a:lumOff val="25000"/>
                            </a:schemeClr>
                          </a:solidFill>
                          <a:effectLst/>
                          <a:latin typeface="+mj-lt"/>
                          <a:ea typeface="MS Mincho" panose="02020609040205080304" pitchFamily="49" charset="-128"/>
                          <a:cs typeface="Times New Roman" panose="02020603050405020304" pitchFamily="18" charset="0"/>
                        </a:rPr>
                        <a:t>16</a:t>
                      </a:r>
                      <a:endParaRPr lang="en-US" sz="1500" b="1" dirty="0">
                        <a:solidFill>
                          <a:schemeClr val="tx1">
                            <a:lumMod val="75000"/>
                            <a:lumOff val="25000"/>
                          </a:schemeClr>
                        </a:solidFill>
                        <a:effectLst/>
                        <a:latin typeface="+mj-lt"/>
                        <a:ea typeface="MS Mincho" panose="02020609040205080304" pitchFamily="49" charset="-128"/>
                        <a:cs typeface="Times New Roman" panose="02020603050405020304" pitchFamily="18" charset="0"/>
                      </a:endParaRPr>
                    </a:p>
                  </a:txBody>
                  <a:tcPr marL="68580" marR="68580" marT="0" marB="0" anchor="ctr">
                    <a:noFill/>
                  </a:tcPr>
                </a:tc>
              </a:tr>
            </a:tbl>
          </a:graphicData>
        </a:graphic>
      </p:graphicFrame>
      <p:sp>
        <p:nvSpPr>
          <p:cNvPr id="3" name="Slide Number Placeholder 2"/>
          <p:cNvSpPr>
            <a:spLocks noGrp="1"/>
          </p:cNvSpPr>
          <p:nvPr>
            <p:ph type="sldNum" sz="quarter" idx="12"/>
          </p:nvPr>
        </p:nvSpPr>
        <p:spPr/>
        <p:txBody>
          <a:bodyPr/>
          <a:lstStyle/>
          <a:p>
            <a:fld id="{D40871A9-28FF-440A-9C7F-9206B9538D02}" type="slidenum">
              <a:rPr lang="en-US" smtClean="0">
                <a:solidFill>
                  <a:prstClr val="black">
                    <a:tint val="75000"/>
                  </a:prstClr>
                </a:solidFill>
              </a:rPr>
              <a:pPr/>
              <a:t>9</a:t>
            </a:fld>
            <a:endParaRPr lang="en-US" dirty="0">
              <a:solidFill>
                <a:prstClr val="black">
                  <a:tint val="75000"/>
                </a:prstClr>
              </a:solidFill>
            </a:endParaRPr>
          </a:p>
        </p:txBody>
      </p:sp>
      <p:sp>
        <p:nvSpPr>
          <p:cNvPr id="4" name="Date Placeholder 3"/>
          <p:cNvSpPr>
            <a:spLocks noGrp="1"/>
          </p:cNvSpPr>
          <p:nvPr>
            <p:ph type="dt" sz="half" idx="2"/>
          </p:nvPr>
        </p:nvSpPr>
        <p:spPr/>
        <p:txBody>
          <a:bodyPr/>
          <a:lstStyle/>
          <a:p>
            <a:r>
              <a:rPr lang="en-US" dirty="0" smtClean="0"/>
              <a:t>05/06/2016</a:t>
            </a:r>
            <a:endParaRPr lang="en-US" dirty="0"/>
          </a:p>
        </p:txBody>
      </p:sp>
    </p:spTree>
    <p:extLst>
      <p:ext uri="{BB962C8B-B14F-4D97-AF65-F5344CB8AC3E}">
        <p14:creationId xmlns:p14="http://schemas.microsoft.com/office/powerpoint/2010/main" val="2596527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39028</TotalTime>
  <Words>5157</Words>
  <Application>Microsoft Office PowerPoint</Application>
  <PresentationFormat>On-screen Show (4:3)</PresentationFormat>
  <Paragraphs>791</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ＭＳ 明朝</vt:lpstr>
      <vt:lpstr>ＭＳ 明朝</vt:lpstr>
      <vt:lpstr>ＭＳ Ｐゴシック</vt:lpstr>
      <vt:lpstr>Arial</vt:lpstr>
      <vt:lpstr>Calibri</vt:lpstr>
      <vt:lpstr>Cambria</vt:lpstr>
      <vt:lpstr>Times New Roman</vt:lpstr>
      <vt:lpstr>Office Theme</vt:lpstr>
      <vt:lpstr>NCI-Molecular Analysis for Therapy Choice  (NCI-MATCH or EAY131)</vt:lpstr>
      <vt:lpstr>NCI-MATCH Interim Analysis</vt:lpstr>
      <vt:lpstr>PowerPoint Presentation</vt:lpstr>
      <vt:lpstr>NCI-MATCH Patients and Sites</vt:lpstr>
      <vt:lpstr>NCI-MATCH Accrual Summary</vt:lpstr>
      <vt:lpstr>NCI-MATCH Accrual Demographics</vt:lpstr>
      <vt:lpstr>NCI-MATCH First Ten Arms and Mutation Prevalence Rates Per Arm (Actual vs Estimated) </vt:lpstr>
      <vt:lpstr>NCI-MATCH Primary Disease Sites</vt:lpstr>
      <vt:lpstr>NCI-MATCH Enrollment Status of Patients with Treatment Assignments to First Ten Arms</vt:lpstr>
      <vt:lpstr>NCI-MATCH Treatment Assignments to First Ten Arms, by Arm, Cancer Type</vt:lpstr>
      <vt:lpstr>NCI-MATCH Expanding to 24 Arms in Late May 2016</vt:lpstr>
      <vt:lpstr>NCI-MATCH Assumptions for Enrollment Projections Across 24 Treatment Arms</vt:lpstr>
      <vt:lpstr>NCI-MATCH Projected Match Rates and Enrollments for 24 Treatment Arms (N=5,000 Screened) </vt:lpstr>
      <vt:lpstr>NCI-MATCH Enrichment Strategies for Rare Mutations</vt:lpstr>
      <vt:lpstr>NCI-MATCH Weekly Accrual Far Exceeded Projections</vt:lpstr>
      <vt:lpstr>NCI-MATCH Sample Processing Turn-around Times Extended with Increased Registration Rates Over Time</vt:lpstr>
      <vt:lpstr>NCI-MATCH Laboratories Analyzed 87% of Cases </vt:lpstr>
      <vt:lpstr>NCI-MATCH Patient Cases Benefiting from Cytology </vt:lpstr>
      <vt:lpstr>NCI-MATCH Biopsy-related Adverse Events (AE)</vt:lpstr>
      <vt:lpstr>PowerPoint Presentation</vt:lpstr>
      <vt:lpstr>NCI-MATCH Laboratory Expansion to Handle Expected Demand and Improve Turn-around Times (TAT)</vt:lpstr>
      <vt:lpstr>NCI-MATCH Changes Underway</vt:lpstr>
      <vt:lpstr>NCI-MATCH Conclusions from the Interim Analysis</vt:lpstr>
      <vt:lpstr>NCI-MATCH Conclusions Cont’d</vt:lpstr>
      <vt:lpstr>Acknowledgements</vt:lpstr>
      <vt:lpstr>Resources for NCI-MATCH</vt:lpstr>
    </vt:vector>
  </TitlesOfParts>
  <Company>Coalition of Cancer Cooperative Groups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Lambersky, Ruth</dc:creator>
  <cp:lastModifiedBy>Dragaud, Diane</cp:lastModifiedBy>
  <cp:revision>1111</cp:revision>
  <cp:lastPrinted>2016-05-03T21:40:07Z</cp:lastPrinted>
  <dcterms:created xsi:type="dcterms:W3CDTF">2014-05-09T00:03:24Z</dcterms:created>
  <dcterms:modified xsi:type="dcterms:W3CDTF">2016-05-06T19:38:57Z</dcterms:modified>
</cp:coreProperties>
</file>